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sldIdLst>
    <p:sldId id="258" r:id="rId5"/>
    <p:sldId id="272" r:id="rId6"/>
    <p:sldId id="260" r:id="rId7"/>
    <p:sldId id="261" r:id="rId8"/>
    <p:sldId id="271" r:id="rId9"/>
    <p:sldId id="262" r:id="rId10"/>
    <p:sldId id="273" r:id="rId11"/>
    <p:sldId id="275" r:id="rId12"/>
    <p:sldId id="264" r:id="rId13"/>
    <p:sldId id="274" r:id="rId14"/>
    <p:sldId id="268" r:id="rId15"/>
    <p:sldId id="269" r:id="rId16"/>
    <p:sldId id="267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49" d="100"/>
          <a:sy n="49" d="100"/>
        </p:scale>
        <p:origin x="97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00B344-52BB-4A43-90C4-8D1AC5687AD6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CB094-8071-46D0-9DFD-80F63608F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4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Keep – fluff 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032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Keep – fluff 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5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keep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37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Handwriting programme – kinetic letters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509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Examples – model how we introduce this and teach this to children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817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Insert shape – shopping list, cards,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04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Finger puppets, teddies, story spoons, natural objects, </a:t>
            </a:r>
            <a:r>
              <a:rPr lang="en-GB" dirty="0" err="1"/>
              <a:t>twinkl</a:t>
            </a:r>
            <a:r>
              <a:rPr lang="en-GB" dirty="0"/>
              <a:t> story pictures – picture matching – playdoh, </a:t>
            </a:r>
            <a:r>
              <a:rPr lang="en-GB" dirty="0" err="1"/>
              <a:t>cheerios</a:t>
            </a:r>
            <a:r>
              <a:rPr lang="en-GB" dirty="0"/>
              <a:t> and spaghetti, peg boards, pegs and pom poms</a:t>
            </a:r>
          </a:p>
          <a:p>
            <a:r>
              <a:rPr lang="en-GB" dirty="0"/>
              <a:t>Create a bank of fine motor – for parents and playdoh </a:t>
            </a:r>
            <a:r>
              <a:rPr lang="en-GB" dirty="0" err="1"/>
              <a:t>receipe</a:t>
            </a:r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8CB094-8071-46D0-9DFD-80F63608F7C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124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876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467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36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319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07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10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314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752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6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902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580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677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5485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5863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34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019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075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858D21F-B23D-4B4C-A369-3C5D927E08D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EE651F2-AED1-4D31-BBE6-A8CECBDEFD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5037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403665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2626659"/>
            <a:ext cx="10916117" cy="1440516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Kinetic Letters Joined" pitchFamily="50" charset="0"/>
              </a:rPr>
              <a:t>Welcome to the Reception phonics, reading and writing workshop.</a:t>
            </a:r>
          </a:p>
        </p:txBody>
      </p:sp>
    </p:spTree>
    <p:extLst>
      <p:ext uri="{BB962C8B-B14F-4D97-AF65-F5344CB8AC3E}">
        <p14:creationId xmlns:p14="http://schemas.microsoft.com/office/powerpoint/2010/main" val="3980682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403665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latin typeface="Kinetic Letters Joined" pitchFamily="50" charset="0"/>
              </a:rPr>
              <a:t>Early Learning Workshop – Communication and Language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628B0-A92F-4F07-A17D-A1457A9AC0A6}"/>
              </a:ext>
            </a:extLst>
          </p:cNvPr>
          <p:cNvSpPr txBox="1"/>
          <p:nvPr/>
        </p:nvSpPr>
        <p:spPr>
          <a:xfrm flipH="1">
            <a:off x="591671" y="1790703"/>
            <a:ext cx="3818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Kinetic Letters Joined" pitchFamily="50" charset="0"/>
              </a:rPr>
              <a:t>End of year goals –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CBF3413-0BD1-43CD-BA62-172288EF1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644" y="2161596"/>
            <a:ext cx="5608709" cy="385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649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259827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latin typeface="Kinetic Letters Joined" pitchFamily="50" charset="0"/>
              </a:rPr>
              <a:t>How we support communication and language…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E0B166-8B93-417A-BD46-B5A172207151}"/>
              </a:ext>
            </a:extLst>
          </p:cNvPr>
          <p:cNvSpPr txBox="1"/>
          <p:nvPr/>
        </p:nvSpPr>
        <p:spPr>
          <a:xfrm>
            <a:off x="791697" y="1773711"/>
            <a:ext cx="530430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Comment rather then question (“ wow, you are building a tall tower”).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Talk about what the child is doing (“ You have filled the container with sand”).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Pause and wait ( some children need longer processing time).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Use open-ended statements/question (“How do you feel ?…Why did that happen ?… What could we change?... I wonder…”).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Kinetic Letters Joined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A42877-15AF-470A-8FE1-C932DD176FAD}"/>
              </a:ext>
            </a:extLst>
          </p:cNvPr>
          <p:cNvSpPr txBox="1"/>
          <p:nvPr/>
        </p:nvSpPr>
        <p:spPr>
          <a:xfrm>
            <a:off x="6219826" y="1874728"/>
            <a:ext cx="55852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Show genuine interest.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Model your thinking (“I think I am going to…”)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Expand and correct vocabulary ( A child might say “the car </a:t>
            </a:r>
            <a:r>
              <a:rPr lang="en-GB" sz="2800" dirty="0" err="1">
                <a:solidFill>
                  <a:schemeClr val="bg1"/>
                </a:solidFill>
                <a:latin typeface="Kinetic Letters Joined" pitchFamily="50" charset="0"/>
              </a:rPr>
              <a:t>goed</a:t>
            </a:r>
            <a:r>
              <a:rPr lang="en-GB" sz="2800" dirty="0">
                <a:solidFill>
                  <a:schemeClr val="bg1"/>
                </a:solidFill>
                <a:latin typeface="Kinetic Letters Joined" pitchFamily="50" charset="0"/>
              </a:rPr>
              <a:t>”. The adult should say “yes, the car is going”. A child might say “a big tree”. The adult could say “a huge tree with many brown branches”.)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  <a:latin typeface="Kinetic Letters Joined" pitchFamily="50" charset="0"/>
              </a:rPr>
              <a:t>Tapestry uploads from home to school.</a:t>
            </a:r>
          </a:p>
        </p:txBody>
      </p:sp>
    </p:spTree>
    <p:extLst>
      <p:ext uri="{BB962C8B-B14F-4D97-AF65-F5344CB8AC3E}">
        <p14:creationId xmlns:p14="http://schemas.microsoft.com/office/powerpoint/2010/main" val="3478597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430052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0" y="537882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Kinetic Letters Joined" pitchFamily="50" charset="0"/>
              </a:rPr>
              <a:t>Early Learning Workshop – Literacy (comprehension, word reading and writing)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781F2BE-9BC9-469E-9A76-E2A98D424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454" y="2589412"/>
            <a:ext cx="4168042" cy="28443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B88EFC-EF03-41D6-938C-31C25C918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8292" y="3152657"/>
            <a:ext cx="4480948" cy="26519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4E48C6-946F-4ACF-BC48-DF171866D01C}"/>
              </a:ext>
            </a:extLst>
          </p:cNvPr>
          <p:cNvSpPr txBox="1"/>
          <p:nvPr/>
        </p:nvSpPr>
        <p:spPr>
          <a:xfrm flipH="1">
            <a:off x="591671" y="1771653"/>
            <a:ext cx="3818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Kinetic Letters Joined" pitchFamily="50" charset="0"/>
              </a:rPr>
              <a:t>End of year goals –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97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430052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Kinetic Letters Joined" pitchFamily="50" charset="0"/>
              </a:rPr>
              <a:t>Reading to children is vitally important…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7D2CC1-2D97-4A57-8B4C-40366E1CE470}"/>
              </a:ext>
            </a:extLst>
          </p:cNvPr>
          <p:cNvSpPr txBox="1"/>
          <p:nvPr/>
        </p:nvSpPr>
        <p:spPr>
          <a:xfrm>
            <a:off x="4260336" y="3916655"/>
            <a:ext cx="6760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Kinetic Letters Joined" pitchFamily="50" charset="0"/>
              </a:rPr>
              <a:t>Being a fluent and competent reader is the passport to the rest of a child’s education.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705180-609F-45C5-9064-2427CF068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470" y="4362787"/>
            <a:ext cx="2787321" cy="16496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CF0E67-F356-41EE-8225-5F096CF2C20F}"/>
              </a:ext>
            </a:extLst>
          </p:cNvPr>
          <p:cNvSpPr txBox="1"/>
          <p:nvPr/>
        </p:nvSpPr>
        <p:spPr>
          <a:xfrm>
            <a:off x="800100" y="1891682"/>
            <a:ext cx="10707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Kinetic Letters Joined" pitchFamily="50" charset="0"/>
              </a:rPr>
              <a:t>If a child is read to daily, they will have heard approximately 296,660 words by the time they are 5 years old. If a child is read 5 books a day, they will have heard approximately 1,483,300 words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15DA4F-5F76-470E-B573-A78C5584647F}"/>
              </a:ext>
            </a:extLst>
          </p:cNvPr>
          <p:cNvSpPr txBox="1"/>
          <p:nvPr/>
        </p:nvSpPr>
        <p:spPr>
          <a:xfrm>
            <a:off x="4260336" y="5308605"/>
            <a:ext cx="72474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inetic Letters Joined" pitchFamily="50" charset="0"/>
              </a:rPr>
              <a:t>Please read a range of texts to your children (fiction, non-fiction and poetry) </a:t>
            </a:r>
          </a:p>
        </p:txBody>
      </p:sp>
    </p:spTree>
    <p:extLst>
      <p:ext uri="{BB962C8B-B14F-4D97-AF65-F5344CB8AC3E}">
        <p14:creationId xmlns:p14="http://schemas.microsoft.com/office/powerpoint/2010/main" val="122614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411002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763447" y="588762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Kinetic Letters Joined" pitchFamily="50" charset="0"/>
              </a:rPr>
              <a:t>How do we teach children to read</a:t>
            </a:r>
            <a:r>
              <a:rPr lang="en-GB" sz="6600" dirty="0">
                <a:latin typeface="Kinetic Letters Joined" pitchFamily="50" charset="0"/>
                <a:cs typeface="Arial" panose="020B0604020202020204" pitchFamily="34" charset="0"/>
              </a:rPr>
              <a:t>? </a:t>
            </a:r>
            <a:r>
              <a:rPr lang="en-GB" sz="6600" dirty="0">
                <a:latin typeface="Kinetic Letters Joined" pitchFamily="50" charset="0"/>
              </a:rPr>
              <a:t>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322769-168D-4EA9-A4F0-5CED14645FDC}"/>
              </a:ext>
            </a:extLst>
          </p:cNvPr>
          <p:cNvSpPr txBox="1"/>
          <p:nvPr/>
        </p:nvSpPr>
        <p:spPr>
          <a:xfrm>
            <a:off x="8197004" y="1973054"/>
            <a:ext cx="44210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solidFill>
                  <a:schemeClr val="bg1"/>
                </a:solidFill>
                <a:latin typeface="Kinetic Letters Joined" pitchFamily="50" charset="0"/>
              </a:rPr>
              <a:t>Floppy phonics</a:t>
            </a:r>
            <a:endParaRPr lang="en-GB" sz="3600" dirty="0">
              <a:solidFill>
                <a:schemeClr val="bg1"/>
              </a:solidFill>
              <a:latin typeface="Kinetic Letters Joined" pitchFamily="50" charset="0"/>
            </a:endParaRPr>
          </a:p>
          <a:p>
            <a:pPr marL="571500" indent="-571500">
              <a:buFontTx/>
              <a:buChar char="-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Sounds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Blending</a:t>
            </a:r>
          </a:p>
          <a:p>
            <a:pPr marL="571500" indent="-571500">
              <a:buFontTx/>
              <a:buChar char="-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Application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349DFD-9232-499F-A217-B45470EE50B3}"/>
              </a:ext>
            </a:extLst>
          </p:cNvPr>
          <p:cNvSpPr txBox="1"/>
          <p:nvPr/>
        </p:nvSpPr>
        <p:spPr>
          <a:xfrm>
            <a:off x="8594818" y="5004924"/>
            <a:ext cx="39358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  <a:latin typeface="Kinetic Letters Joined" pitchFamily="50" charset="0"/>
              </a:rPr>
              <a:t>s a 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2F232E-7995-43FD-8227-956CBB401F4B}"/>
              </a:ext>
            </a:extLst>
          </p:cNvPr>
          <p:cNvSpPr txBox="1"/>
          <p:nvPr/>
        </p:nvSpPr>
        <p:spPr>
          <a:xfrm flipH="1">
            <a:off x="786588" y="1807349"/>
            <a:ext cx="38180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Kinetic Letters Joined" pitchFamily="50" charset="0"/>
              </a:rPr>
              <a:t>End of year goals –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AEF93BE-F7D0-4068-AFF4-137AC005F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5103" y="4764159"/>
            <a:ext cx="2872989" cy="14860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D38927-4218-4B8A-8B5C-CCF8A140D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04" y="2451935"/>
            <a:ext cx="4161623" cy="206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328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416858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69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Kinetic Letters Joined" pitchFamily="50" charset="0"/>
              </a:rPr>
              <a:t>Our sounds… 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3EB8F24-7979-4AA7-AD00-A2DFA28DC6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570885"/>
              </p:ext>
            </p:extLst>
          </p:nvPr>
        </p:nvGraphicFramePr>
        <p:xfrm>
          <a:off x="4276724" y="1809749"/>
          <a:ext cx="6400802" cy="4158864"/>
        </p:xfrm>
        <a:graphic>
          <a:graphicData uri="http://schemas.openxmlformats.org/drawingml/2006/table">
            <a:tbl>
              <a:tblPr firstRow="1" firstCol="1" bandRow="1"/>
              <a:tblGrid>
                <a:gridCol w="966488">
                  <a:extLst>
                    <a:ext uri="{9D8B030D-6E8A-4147-A177-3AD203B41FA5}">
                      <a16:colId xmlns:a16="http://schemas.microsoft.com/office/drawing/2014/main" val="35580968"/>
                    </a:ext>
                  </a:extLst>
                </a:gridCol>
                <a:gridCol w="1081522">
                  <a:extLst>
                    <a:ext uri="{9D8B030D-6E8A-4147-A177-3AD203B41FA5}">
                      <a16:colId xmlns:a16="http://schemas.microsoft.com/office/drawing/2014/main" val="2243196094"/>
                    </a:ext>
                  </a:extLst>
                </a:gridCol>
                <a:gridCol w="1088198">
                  <a:extLst>
                    <a:ext uri="{9D8B030D-6E8A-4147-A177-3AD203B41FA5}">
                      <a16:colId xmlns:a16="http://schemas.microsoft.com/office/drawing/2014/main" val="1352774386"/>
                    </a:ext>
                  </a:extLst>
                </a:gridCol>
                <a:gridCol w="1088198">
                  <a:extLst>
                    <a:ext uri="{9D8B030D-6E8A-4147-A177-3AD203B41FA5}">
                      <a16:colId xmlns:a16="http://schemas.microsoft.com/office/drawing/2014/main" val="1937610689"/>
                    </a:ext>
                  </a:extLst>
                </a:gridCol>
                <a:gridCol w="1088198">
                  <a:extLst>
                    <a:ext uri="{9D8B030D-6E8A-4147-A177-3AD203B41FA5}">
                      <a16:colId xmlns:a16="http://schemas.microsoft.com/office/drawing/2014/main" val="983086701"/>
                    </a:ext>
                  </a:extLst>
                </a:gridCol>
                <a:gridCol w="1088198">
                  <a:extLst>
                    <a:ext uri="{9D8B030D-6E8A-4147-A177-3AD203B41FA5}">
                      <a16:colId xmlns:a16="http://schemas.microsoft.com/office/drawing/2014/main" val="746770558"/>
                    </a:ext>
                  </a:extLst>
                </a:gridCol>
              </a:tblGrid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1471918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0011932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2176316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ff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ll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 dirty="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ss</a:t>
                      </a:r>
                      <a:endParaRPr lang="en-GB" sz="3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127232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9252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zz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 dirty="0" err="1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</a:t>
                      </a:r>
                      <a:endParaRPr lang="en-GB" sz="3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 dirty="0" err="1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</a:t>
                      </a:r>
                      <a:endParaRPr lang="en-GB" sz="3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ng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4736547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dge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cks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tch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nk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7643133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ai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igh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oa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 dirty="0" err="1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n-GB" sz="3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6636378"/>
                  </a:ext>
                </a:extLst>
              </a:tr>
              <a:tr h="46209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300">
                          <a:solidFill>
                            <a:schemeClr val="bg1"/>
                          </a:solidFill>
                          <a:effectLst/>
                          <a:latin typeface="Kinetic Letters Joined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</a:t>
                      </a: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3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3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3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1464" marR="214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92516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5BB3860-824D-4652-A6F7-0CEE6288A2B9}"/>
              </a:ext>
            </a:extLst>
          </p:cNvPr>
          <p:cNvSpPr txBox="1"/>
          <p:nvPr/>
        </p:nvSpPr>
        <p:spPr>
          <a:xfrm>
            <a:off x="684211" y="1952625"/>
            <a:ext cx="31734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Remember we teach the sound and not the name of the letter. </a:t>
            </a:r>
          </a:p>
          <a:p>
            <a:endParaRPr lang="en-GB" sz="3600" dirty="0">
              <a:solidFill>
                <a:srgbClr val="FF0000"/>
              </a:solidFill>
              <a:latin typeface="Kinetic Letters Joined" pitchFamily="50" charset="0"/>
            </a:endParaRPr>
          </a:p>
          <a:p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In reception, we focus on lower case letters. </a:t>
            </a:r>
          </a:p>
        </p:txBody>
      </p:sp>
    </p:spTree>
    <p:extLst>
      <p:ext uri="{BB962C8B-B14F-4D97-AF65-F5344CB8AC3E}">
        <p14:creationId xmlns:p14="http://schemas.microsoft.com/office/powerpoint/2010/main" val="3157565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372902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69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Kinetic Letters Joined" pitchFamily="50" charset="0"/>
              </a:rPr>
              <a:t>Please support with reading at home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E4491A-DA70-4E82-BCD1-B2DA93C3E746}"/>
              </a:ext>
            </a:extLst>
          </p:cNvPr>
          <p:cNvSpPr txBox="1"/>
          <p:nvPr/>
        </p:nvSpPr>
        <p:spPr>
          <a:xfrm>
            <a:off x="684212" y="1666936"/>
            <a:ext cx="108235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We rely on your support to help your children to learn to read.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Please listen to them read everyday.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Little and often is the key to success.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It is a good idea to ask your child to read their school reading book several times in order to consolidate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Encourage you child to understand what they are reading (question them).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Please note progress in the reading record.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Please support your child to complete their weekly phonics sheets.</a:t>
            </a:r>
          </a:p>
        </p:txBody>
      </p:sp>
    </p:spTree>
    <p:extLst>
      <p:ext uri="{BB962C8B-B14F-4D97-AF65-F5344CB8AC3E}">
        <p14:creationId xmlns:p14="http://schemas.microsoft.com/office/powerpoint/2010/main" val="393935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416858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Kinetic Letters Joined" pitchFamily="50" charset="0"/>
              </a:rPr>
              <a:t>Early Learning Workshop – Writing 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386400-2F99-4B50-8149-0AEC3AE7C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1" y="1716740"/>
            <a:ext cx="4278447" cy="194733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EBA177C-A196-471B-B321-FC6D1191E04B}"/>
              </a:ext>
            </a:extLst>
          </p:cNvPr>
          <p:cNvSpPr txBox="1"/>
          <p:nvPr/>
        </p:nvSpPr>
        <p:spPr>
          <a:xfrm>
            <a:off x="5048641" y="1696605"/>
            <a:ext cx="2957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Kinetic Letters Joined" pitchFamily="50" charset="0"/>
              </a:rPr>
              <a:t>- Gross motor activities</a:t>
            </a:r>
          </a:p>
          <a:p>
            <a:r>
              <a:rPr lang="en-GB" sz="2400" dirty="0">
                <a:solidFill>
                  <a:schemeClr val="bg1"/>
                </a:solidFill>
                <a:latin typeface="Kinetic Letters Joined" pitchFamily="50" charset="0"/>
              </a:rPr>
              <a:t>- Fine motor activities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26AA912-E61C-414C-84A2-09DFBDD6E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71" y="3850340"/>
            <a:ext cx="1908066" cy="23218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140AC97-4E71-477D-8840-3F59E96E3E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0750" y="3783676"/>
            <a:ext cx="1908066" cy="22965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817BAFE-9252-41F7-B028-786786B335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8641" y="3194963"/>
            <a:ext cx="2979678" cy="13107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141010D-CD7B-4E7B-983B-C9FF74F0F9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5212" y="1868880"/>
            <a:ext cx="2729023" cy="211576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9F2F524-87CB-42EE-957B-DC857BB32C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9084" y="4628066"/>
            <a:ext cx="2149026" cy="154699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D493466-2B20-4ADB-A090-47D7CFEE7B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5212" y="4219411"/>
            <a:ext cx="2699658" cy="18907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CCEA35-1680-4764-8D4D-444CDCF8521F}"/>
              </a:ext>
            </a:extLst>
          </p:cNvPr>
          <p:cNvSpPr txBox="1"/>
          <p:nvPr/>
        </p:nvSpPr>
        <p:spPr>
          <a:xfrm>
            <a:off x="5630865" y="2400968"/>
            <a:ext cx="307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  <a:latin typeface="Kinetic Letters Joined" pitchFamily="50" charset="0"/>
              </a:rPr>
              <a:t>Kinetic letters</a:t>
            </a:r>
          </a:p>
        </p:txBody>
      </p:sp>
    </p:spTree>
    <p:extLst>
      <p:ext uri="{BB962C8B-B14F-4D97-AF65-F5344CB8AC3E}">
        <p14:creationId xmlns:p14="http://schemas.microsoft.com/office/powerpoint/2010/main" val="1420411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304800"/>
            <a:ext cx="11510683" cy="611143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403666"/>
            <a:ext cx="10916117" cy="80049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Kinetic Letters Joined" pitchFamily="50" charset="0"/>
              </a:rPr>
              <a:t>Handwriting – Kinetic letters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290608-74E3-401E-9B1A-D9BFF1BF0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018" y="1405508"/>
            <a:ext cx="3457742" cy="48872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68E591-936D-48DD-8605-47B01A0D5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4180" y="1280160"/>
            <a:ext cx="3700114" cy="505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90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430052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Kinetic Letters Joined" pitchFamily="50" charset="0"/>
              </a:rPr>
              <a:t>Writing – correct pencil grip 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F11E034-97B9-484D-90F7-05468F911A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75" y="1681011"/>
            <a:ext cx="4202696" cy="47469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081B45-F7EA-4353-8168-6CE665C38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8311" y="1663417"/>
            <a:ext cx="3733801" cy="478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4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294387" y="430052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485307" y="583460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Kinetic Letters Joined" pitchFamily="50" charset="0"/>
              </a:rPr>
              <a:t>Early Learning Workshop – Writing 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386400-2F99-4B50-8149-0AEC3AE7C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71" y="1716740"/>
            <a:ext cx="4278447" cy="19473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D09A92-C316-49E2-B8AE-B38FB9AFADD3}"/>
              </a:ext>
            </a:extLst>
          </p:cNvPr>
          <p:cNvSpPr txBox="1"/>
          <p:nvPr/>
        </p:nvSpPr>
        <p:spPr>
          <a:xfrm>
            <a:off x="5167401" y="1726265"/>
            <a:ext cx="62340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Initial sounds – </a:t>
            </a: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s a t p </a:t>
            </a:r>
            <a:r>
              <a:rPr lang="en-GB" sz="3600" dirty="0" err="1">
                <a:solidFill>
                  <a:srgbClr val="FF0000"/>
                </a:solidFill>
                <a:latin typeface="Kinetic Letters Joined" pitchFamily="50" charset="0"/>
              </a:rPr>
              <a:t>i</a:t>
            </a: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 n</a:t>
            </a:r>
            <a:endParaRPr lang="en-GB" sz="3600" u="sng" dirty="0">
              <a:solidFill>
                <a:schemeClr val="bg1"/>
              </a:solidFill>
              <a:latin typeface="Kinetic Letters Joined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CVC words – </a:t>
            </a: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t a p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Tricky words – </a:t>
            </a: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I, the, no, my, was, etc…</a:t>
            </a:r>
            <a:endParaRPr lang="en-GB" sz="3600" dirty="0">
              <a:solidFill>
                <a:schemeClr val="bg1"/>
              </a:solidFill>
              <a:latin typeface="Kinetic Letters Joined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Joined" pitchFamily="50" charset="0"/>
              </a:rPr>
              <a:t>Full sentences – </a:t>
            </a:r>
            <a:r>
              <a:rPr lang="en-GB" sz="3600" dirty="0">
                <a:solidFill>
                  <a:srgbClr val="FF0000"/>
                </a:solidFill>
                <a:latin typeface="Kinetic Letters Joined" pitchFamily="50" charset="0"/>
              </a:rPr>
              <a:t>finger spaces, capital letters and full stops.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D213203-D165-47BF-B48A-42E87CADB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323" y="4126178"/>
            <a:ext cx="2249506" cy="1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758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302867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591671" y="551329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Kinetic Letters Joined" pitchFamily="50" charset="0"/>
              </a:rPr>
              <a:t>Remember to model the purpose of writing …   </a:t>
            </a:r>
          </a:p>
        </p:txBody>
      </p:sp>
      <p:pic>
        <p:nvPicPr>
          <p:cNvPr id="3074" name="Picture 2" descr="1+ Thousand Handwritten Shopping List Royalty-Free Images, Stock Photos &amp;  Pictures | Shutterstock">
            <a:extLst>
              <a:ext uri="{FF2B5EF4-FFF2-40B4-BE49-F238E27FC236}">
                <a16:creationId xmlns:a16="http://schemas.microsoft.com/office/drawing/2014/main" id="{618E0877-CA02-423F-942E-8675612FD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083" y="2223770"/>
            <a:ext cx="2939483" cy="340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&quot;Handwritten&quot; Message">
            <a:extLst>
              <a:ext uri="{FF2B5EF4-FFF2-40B4-BE49-F238E27FC236}">
                <a16:creationId xmlns:a16="http://schemas.microsoft.com/office/drawing/2014/main" id="{22037CA4-DA04-4892-BC4E-D1CF42210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98" y="2015752"/>
            <a:ext cx="3628131" cy="362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For the love of postcards. - Jackie Morris Artist">
            <a:extLst>
              <a:ext uri="{FF2B5EF4-FFF2-40B4-BE49-F238E27FC236}">
                <a16:creationId xmlns:a16="http://schemas.microsoft.com/office/drawing/2014/main" id="{8799576B-4089-4BCC-AED3-E95FC43C6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702" y="2469902"/>
            <a:ext cx="3746500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F6C0A5C-BF84-47F8-87C6-E1D083F68729}"/>
              </a:ext>
            </a:extLst>
          </p:cNvPr>
          <p:cNvSpPr/>
          <p:nvPr/>
        </p:nvSpPr>
        <p:spPr>
          <a:xfrm>
            <a:off x="776044" y="5300671"/>
            <a:ext cx="2939483" cy="7334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36738C8-3499-45D6-88C3-A59AA60FECED}"/>
              </a:ext>
            </a:extLst>
          </p:cNvPr>
          <p:cNvSpPr/>
          <p:nvPr/>
        </p:nvSpPr>
        <p:spPr>
          <a:xfrm>
            <a:off x="4536298" y="5438776"/>
            <a:ext cx="2939483" cy="7334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725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7D544-93E9-4188-AA3F-0A06983E09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6C5A39-8441-43E7-BC1F-AD7B5441DA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DD05-4DBD-4F11-B1BC-08991068B0DF}"/>
              </a:ext>
            </a:extLst>
          </p:cNvPr>
          <p:cNvSpPr/>
          <p:nvPr/>
        </p:nvSpPr>
        <p:spPr>
          <a:xfrm>
            <a:off x="591671" y="403665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Early Years Curriculum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F89E97-0492-4C74-9ABA-2416E9C62000}"/>
              </a:ext>
            </a:extLst>
          </p:cNvPr>
          <p:cNvSpPr/>
          <p:nvPr/>
        </p:nvSpPr>
        <p:spPr>
          <a:xfrm>
            <a:off x="340658" y="444453"/>
            <a:ext cx="11510683" cy="602428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5BB5CA-BB16-473E-B18F-7FAD991D48D1}"/>
              </a:ext>
            </a:extLst>
          </p:cNvPr>
          <p:cNvSpPr/>
          <p:nvPr/>
        </p:nvSpPr>
        <p:spPr>
          <a:xfrm>
            <a:off x="763447" y="667661"/>
            <a:ext cx="10916117" cy="103094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Kinetic Letters Joined" pitchFamily="50" charset="0"/>
              </a:rPr>
              <a:t>Early Learning Workshop – Activities    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D940319-FBD9-4F6C-BC25-0424F00B4E57}"/>
              </a:ext>
            </a:extLst>
          </p:cNvPr>
          <p:cNvCxnSpPr/>
          <p:nvPr/>
        </p:nvCxnSpPr>
        <p:spPr>
          <a:xfrm>
            <a:off x="3621741" y="1694329"/>
            <a:ext cx="0" cy="447787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DDA14E-637F-49EE-A8A3-3274AEAE5C1E}"/>
              </a:ext>
            </a:extLst>
          </p:cNvPr>
          <p:cNvCxnSpPr/>
          <p:nvPr/>
        </p:nvCxnSpPr>
        <p:spPr>
          <a:xfrm>
            <a:off x="8165166" y="1694329"/>
            <a:ext cx="0" cy="447787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FCD175A-66EB-440E-86E8-A52E0695FC82}"/>
              </a:ext>
            </a:extLst>
          </p:cNvPr>
          <p:cNvSpPr txBox="1"/>
          <p:nvPr/>
        </p:nvSpPr>
        <p:spPr>
          <a:xfrm>
            <a:off x="678517" y="1884869"/>
            <a:ext cx="27135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Kinetic Letters Joined" pitchFamily="50" charset="0"/>
              </a:rPr>
              <a:t>Story telling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6CCA61-C167-4C5F-8BE1-AEBA65E3B4DE}"/>
              </a:ext>
            </a:extLst>
          </p:cNvPr>
          <p:cNvSpPr txBox="1"/>
          <p:nvPr/>
        </p:nvSpPr>
        <p:spPr>
          <a:xfrm>
            <a:off x="4446544" y="1890226"/>
            <a:ext cx="31785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Kinetic Letters Joined" pitchFamily="50" charset="0"/>
              </a:rPr>
              <a:t>Matching</a:t>
            </a:r>
            <a:r>
              <a:rPr lang="en-GB" sz="5400" dirty="0">
                <a:solidFill>
                  <a:schemeClr val="bg1"/>
                </a:solidFill>
              </a:rPr>
              <a:t> </a:t>
            </a:r>
            <a:r>
              <a:rPr lang="en-GB" sz="5400" dirty="0" err="1">
                <a:solidFill>
                  <a:schemeClr val="bg1"/>
                </a:solidFill>
                <a:latin typeface="Kinetic Letters Joined" pitchFamily="50" charset="0"/>
              </a:rPr>
              <a:t>cvc</a:t>
            </a:r>
            <a:r>
              <a:rPr lang="en-GB" sz="5400" dirty="0">
                <a:solidFill>
                  <a:schemeClr val="bg1"/>
                </a:solidFill>
                <a:latin typeface="Kinetic Letters Joined" pitchFamily="50" charset="0"/>
              </a:rPr>
              <a:t> words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0585AA-85B5-41B2-9561-21E8BDF67239}"/>
              </a:ext>
            </a:extLst>
          </p:cNvPr>
          <p:cNvSpPr txBox="1"/>
          <p:nvPr/>
        </p:nvSpPr>
        <p:spPr>
          <a:xfrm>
            <a:off x="8449891" y="1886990"/>
            <a:ext cx="31785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Kinetic Letters Joined" pitchFamily="50" charset="0"/>
              </a:rPr>
              <a:t>Fine motor activities </a:t>
            </a:r>
          </a:p>
        </p:txBody>
      </p:sp>
    </p:spTree>
    <p:extLst>
      <p:ext uri="{BB962C8B-B14F-4D97-AF65-F5344CB8AC3E}">
        <p14:creationId xmlns:p14="http://schemas.microsoft.com/office/powerpoint/2010/main" val="115199704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8D8D6FA129FA4AB28DB1FE206902DB" ma:contentTypeVersion="14" ma:contentTypeDescription="Create a new document." ma:contentTypeScope="" ma:versionID="614da1534936871b45a4fdae626bc3c2">
  <xsd:schema xmlns:xsd="http://www.w3.org/2001/XMLSchema" xmlns:xs="http://www.w3.org/2001/XMLSchema" xmlns:p="http://schemas.microsoft.com/office/2006/metadata/properties" xmlns:ns2="9095fad2-6ce7-4e04-8986-e90e1957563e" xmlns:ns3="a2420aa9-a6e6-496a-aabc-0083182fc35e" targetNamespace="http://schemas.microsoft.com/office/2006/metadata/properties" ma:root="true" ma:fieldsID="d2fc760b99a52e8fbda396c30c6d8e71" ns2:_="" ns3:_="">
    <xsd:import namespace="9095fad2-6ce7-4e04-8986-e90e1957563e"/>
    <xsd:import namespace="a2420aa9-a6e6-496a-aabc-0083182fc3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95fad2-6ce7-4e04-8986-e90e195756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fed85fc-7b5a-4ecd-a530-05c6c287b5b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420aa9-a6e6-496a-aabc-0083182fc35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95fad2-6ce7-4e04-8986-e90e1957563e">
      <Terms xmlns="http://schemas.microsoft.com/office/infopath/2007/PartnerControls"/>
    </lcf76f155ced4ddcb4097134ff3c332f>
    <SharedWithUsers xmlns="a2420aa9-a6e6-496a-aabc-0083182fc35e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AD79C0-5F42-442E-BDE5-2783ABBC66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95fad2-6ce7-4e04-8986-e90e1957563e"/>
    <ds:schemaRef ds:uri="a2420aa9-a6e6-496a-aabc-0083182fc3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DB66A3-7FFF-4F55-92FE-F8A3AF356C60}">
  <ds:schemaRefs>
    <ds:schemaRef ds:uri="http://schemas.microsoft.com/office/2006/metadata/properties"/>
    <ds:schemaRef ds:uri="http://schemas.microsoft.com/office/infopath/2007/PartnerControls"/>
    <ds:schemaRef ds:uri="9095fad2-6ce7-4e04-8986-e90e1957563e"/>
    <ds:schemaRef ds:uri="a2420aa9-a6e6-496a-aabc-0083182fc35e"/>
  </ds:schemaRefs>
</ds:datastoreItem>
</file>

<file path=customXml/itemProps3.xml><?xml version="1.0" encoding="utf-8"?>
<ds:datastoreItem xmlns:ds="http://schemas.openxmlformats.org/officeDocument/2006/customXml" ds:itemID="{84A8ACDB-3425-49BA-97EC-6D3D06F2E5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10247</TotalTime>
  <Words>673</Words>
  <Application>Microsoft Office PowerPoint</Application>
  <PresentationFormat>Widescreen</PresentationFormat>
  <Paragraphs>133</Paragraphs>
  <Slides>14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Kinetic Letters Joined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Hyatt</dc:creator>
  <cp:lastModifiedBy>Alice Nash</cp:lastModifiedBy>
  <cp:revision>30</cp:revision>
  <dcterms:created xsi:type="dcterms:W3CDTF">2024-11-22T04:07:55Z</dcterms:created>
  <dcterms:modified xsi:type="dcterms:W3CDTF">2025-11-13T09:26:34Z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0x0101002B8D8D6FA129FA4AB28DB1FE206902DB</vt:lpwstr>
  </property>
  <property fmtid="{D5CDD505-2E9C-101B-9397-08002B2CF9AE}" pid="3" name="MediaServiceImageTags">
    <vt:lpwstr/>
  </property>
  <property fmtid="{D5CDD505-2E9C-101B-9397-08002B2CF9AE}" pid="4" name="Order">
    <vt:r8>20101300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