
<file path=[Content_Types].xml><?xml version="1.0" encoding="utf-8"?>
<Types xmlns="http://schemas.openxmlformats.org/package/2006/content-types">
  <Default Extension="jpeg" ContentType="image/jpeg"/>
  <Default Extension="mp3" ContentType="audio/m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1"/>
  </p:sldMasterIdLst>
  <p:notesMasterIdLst>
    <p:notesMasterId r:id="rId54"/>
  </p:notesMasterIdLst>
  <p:handoutMasterIdLst>
    <p:handoutMasterId r:id="rId55"/>
  </p:handoutMasterIdLst>
  <p:sldIdLst>
    <p:sldId id="257" r:id="rId2"/>
    <p:sldId id="388" r:id="rId3"/>
    <p:sldId id="474" r:id="rId4"/>
    <p:sldId id="774" r:id="rId5"/>
    <p:sldId id="444" r:id="rId6"/>
    <p:sldId id="446" r:id="rId7"/>
    <p:sldId id="495" r:id="rId8"/>
    <p:sldId id="382" r:id="rId9"/>
    <p:sldId id="590" r:id="rId10"/>
    <p:sldId id="869" r:id="rId11"/>
    <p:sldId id="482" r:id="rId12"/>
    <p:sldId id="492" r:id="rId13"/>
    <p:sldId id="272" r:id="rId14"/>
    <p:sldId id="385" r:id="rId15"/>
    <p:sldId id="871" r:id="rId16"/>
    <p:sldId id="864" r:id="rId17"/>
    <p:sldId id="489" r:id="rId18"/>
    <p:sldId id="494" r:id="rId19"/>
    <p:sldId id="866" r:id="rId20"/>
    <p:sldId id="408" r:id="rId21"/>
    <p:sldId id="373" r:id="rId22"/>
    <p:sldId id="374" r:id="rId23"/>
    <p:sldId id="500" r:id="rId24"/>
    <p:sldId id="501" r:id="rId25"/>
    <p:sldId id="696" r:id="rId26"/>
    <p:sldId id="697" r:id="rId27"/>
    <p:sldId id="698" r:id="rId28"/>
    <p:sldId id="699" r:id="rId29"/>
    <p:sldId id="700" r:id="rId30"/>
    <p:sldId id="581" r:id="rId31"/>
    <p:sldId id="461" r:id="rId32"/>
    <p:sldId id="857" r:id="rId33"/>
    <p:sldId id="859" r:id="rId34"/>
    <p:sldId id="481" r:id="rId35"/>
    <p:sldId id="488" r:id="rId36"/>
    <p:sldId id="867" r:id="rId37"/>
    <p:sldId id="840" r:id="rId38"/>
    <p:sldId id="375" r:id="rId39"/>
    <p:sldId id="839" r:id="rId40"/>
    <p:sldId id="865" r:id="rId41"/>
    <p:sldId id="661" r:id="rId42"/>
    <p:sldId id="662" r:id="rId43"/>
    <p:sldId id="663" r:id="rId44"/>
    <p:sldId id="664" r:id="rId45"/>
    <p:sldId id="357" r:id="rId46"/>
    <p:sldId id="451" r:id="rId47"/>
    <p:sldId id="497" r:id="rId48"/>
    <p:sldId id="421" r:id="rId49"/>
    <p:sldId id="477" r:id="rId50"/>
    <p:sldId id="456" r:id="rId51"/>
    <p:sldId id="870" r:id="rId52"/>
    <p:sldId id="459" r:id="rId53"/>
  </p:sldIdLst>
  <p:sldSz cx="9144000" cy="6858000" type="screen4x3"/>
  <p:notesSz cx="6797675" cy="9926638"/>
  <p:defaultTextStyle>
    <a:defPPr>
      <a:defRPr lang="en-US"/>
    </a:defPPr>
    <a:lvl1pPr algn="l" defTabSz="457200"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defTabSz="457200"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defTabSz="457200"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defTabSz="457200"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defTabSz="457200"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7" userDrawn="1">
          <p15:clr>
            <a:srgbClr val="A4A3A4"/>
          </p15:clr>
        </p15:guide>
        <p15:guide id="2" pos="2141"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013AF"/>
    <a:srgbClr val="19C8E9"/>
    <a:srgbClr val="F05BE3"/>
    <a:srgbClr val="1AB7D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9927" autoAdjust="0"/>
    <p:restoredTop sz="81293" autoAdjust="0"/>
  </p:normalViewPr>
  <p:slideViewPr>
    <p:cSldViewPr snapToGrid="0" snapToObjects="1">
      <p:cViewPr varScale="1">
        <p:scale>
          <a:sx n="64" d="100"/>
          <a:sy n="64" d="100"/>
        </p:scale>
        <p:origin x="2266" y="62"/>
      </p:cViewPr>
      <p:guideLst>
        <p:guide orient="horz" pos="2160"/>
        <p:guide pos="2880"/>
      </p:guideLst>
    </p:cSldViewPr>
  </p:slideViewPr>
  <p:notesTextViewPr>
    <p:cViewPr>
      <p:scale>
        <a:sx n="100" d="100"/>
        <a:sy n="100" d="100"/>
      </p:scale>
      <p:origin x="0" y="0"/>
    </p:cViewPr>
  </p:notesTextViewPr>
  <p:sorterViewPr>
    <p:cViewPr>
      <p:scale>
        <a:sx n="90" d="100"/>
        <a:sy n="90" d="100"/>
      </p:scale>
      <p:origin x="0" y="528"/>
    </p:cViewPr>
  </p:sorterViewPr>
  <p:notesViewPr>
    <p:cSldViewPr snapToGrid="0" snapToObjects="1">
      <p:cViewPr varScale="1">
        <p:scale>
          <a:sx n="77" d="100"/>
          <a:sy n="77" d="100"/>
        </p:scale>
        <p:origin x="-2190" y="-96"/>
      </p:cViewPr>
      <p:guideLst>
        <p:guide orient="horz" pos="3127"/>
        <p:guide pos="2141"/>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8E3AEB4-D914-48D9-9CBE-D3CE9A1CA081}"/>
              </a:ext>
            </a:extLst>
          </p:cNvPr>
          <p:cNvSpPr>
            <a:spLocks noGrp="1"/>
          </p:cNvSpPr>
          <p:nvPr>
            <p:ph type="hdr" sz="quarter"/>
          </p:nvPr>
        </p:nvSpPr>
        <p:spPr>
          <a:xfrm>
            <a:off x="0" y="0"/>
            <a:ext cx="2946182" cy="496882"/>
          </a:xfrm>
          <a:prstGeom prst="rect">
            <a:avLst/>
          </a:prstGeom>
        </p:spPr>
        <p:txBody>
          <a:bodyPr vert="horz" lIns="91718" tIns="45859" rIns="91718" bIns="45859" rtlCol="0"/>
          <a:lstStyle>
            <a:lvl1pPr algn="l" eaLnBrk="1" hangingPunct="1">
              <a:defRPr sz="1200">
                <a:latin typeface="Arial" charset="0"/>
                <a:cs typeface="+mn-cs"/>
              </a:defRPr>
            </a:lvl1pPr>
          </a:lstStyle>
          <a:p>
            <a:pPr>
              <a:defRPr/>
            </a:pPr>
            <a:endParaRPr lang="en-GB"/>
          </a:p>
        </p:txBody>
      </p:sp>
      <p:sp>
        <p:nvSpPr>
          <p:cNvPr id="4" name="Footer Placeholder 3">
            <a:extLst>
              <a:ext uri="{FF2B5EF4-FFF2-40B4-BE49-F238E27FC236}">
                <a16:creationId xmlns:a16="http://schemas.microsoft.com/office/drawing/2014/main" id="{619658DF-B121-4BCA-9D96-FBEE0FE8B3B5}"/>
              </a:ext>
            </a:extLst>
          </p:cNvPr>
          <p:cNvSpPr>
            <a:spLocks noGrp="1"/>
          </p:cNvSpPr>
          <p:nvPr>
            <p:ph type="ftr" sz="quarter" idx="2"/>
          </p:nvPr>
        </p:nvSpPr>
        <p:spPr>
          <a:xfrm>
            <a:off x="0" y="9428183"/>
            <a:ext cx="2946182" cy="496882"/>
          </a:xfrm>
          <a:prstGeom prst="rect">
            <a:avLst/>
          </a:prstGeom>
        </p:spPr>
        <p:txBody>
          <a:bodyPr vert="horz" lIns="91718" tIns="45859" rIns="91718" bIns="45859" rtlCol="0" anchor="b"/>
          <a:lstStyle>
            <a:lvl1pPr algn="l" eaLnBrk="1" hangingPunct="1">
              <a:defRPr sz="1200">
                <a:latin typeface="Arial" charset="0"/>
                <a:cs typeface="+mn-cs"/>
              </a:defRPr>
            </a:lvl1pPr>
          </a:lstStyle>
          <a:p>
            <a:pPr>
              <a:defRPr/>
            </a:pPr>
            <a:endParaRPr lang="en-GB"/>
          </a:p>
        </p:txBody>
      </p:sp>
      <p:sp>
        <p:nvSpPr>
          <p:cNvPr id="5" name="Slide Number Placeholder 4">
            <a:extLst>
              <a:ext uri="{FF2B5EF4-FFF2-40B4-BE49-F238E27FC236}">
                <a16:creationId xmlns:a16="http://schemas.microsoft.com/office/drawing/2014/main" id="{21715BFD-41D9-46FA-870D-4928B52FD43A}"/>
              </a:ext>
            </a:extLst>
          </p:cNvPr>
          <p:cNvSpPr>
            <a:spLocks noGrp="1"/>
          </p:cNvSpPr>
          <p:nvPr>
            <p:ph type="sldNum" sz="quarter" idx="3"/>
          </p:nvPr>
        </p:nvSpPr>
        <p:spPr>
          <a:xfrm>
            <a:off x="3849927" y="9428183"/>
            <a:ext cx="2946182" cy="496882"/>
          </a:xfrm>
          <a:prstGeom prst="rect">
            <a:avLst/>
          </a:prstGeom>
        </p:spPr>
        <p:txBody>
          <a:bodyPr vert="horz" wrap="square" lIns="91718" tIns="45859" rIns="91718" bIns="45859" numCol="1" anchor="b" anchorCtr="0" compatLnSpc="1">
            <a:prstTxWarp prst="textNoShape">
              <a:avLst/>
            </a:prstTxWarp>
          </a:bodyPr>
          <a:lstStyle>
            <a:lvl1pPr algn="r" eaLnBrk="1" hangingPunct="1">
              <a:defRPr sz="1200" smtClean="0"/>
            </a:lvl1pPr>
          </a:lstStyle>
          <a:p>
            <a:pPr>
              <a:defRPr/>
            </a:pPr>
            <a:fld id="{6D686E45-A2CC-44A0-95F8-C6898F2C2E79}" type="slidenum">
              <a:rPr lang="en-GB" altLang="en-US"/>
              <a:pPr>
                <a:defRPr/>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813E172-AE41-4624-8D21-58A32304028E}"/>
              </a:ext>
            </a:extLst>
          </p:cNvPr>
          <p:cNvSpPr>
            <a:spLocks noGrp="1"/>
          </p:cNvSpPr>
          <p:nvPr>
            <p:ph type="hdr" sz="quarter"/>
          </p:nvPr>
        </p:nvSpPr>
        <p:spPr>
          <a:xfrm>
            <a:off x="0" y="0"/>
            <a:ext cx="2946182" cy="496882"/>
          </a:xfrm>
          <a:prstGeom prst="rect">
            <a:avLst/>
          </a:prstGeom>
        </p:spPr>
        <p:txBody>
          <a:bodyPr vert="horz" lIns="91718" tIns="45859" rIns="91718" bIns="45859" rtlCol="0"/>
          <a:lstStyle>
            <a:lvl1pPr algn="l" eaLnBrk="1" fontAlgn="auto" hangingPunct="1">
              <a:spcBef>
                <a:spcPts val="0"/>
              </a:spcBef>
              <a:spcAft>
                <a:spcPts val="0"/>
              </a:spcAft>
              <a:defRPr sz="1200">
                <a:latin typeface="+mn-lt"/>
                <a:cs typeface="+mn-cs"/>
              </a:defRPr>
            </a:lvl1pPr>
          </a:lstStyle>
          <a:p>
            <a:pPr>
              <a:defRPr/>
            </a:pPr>
            <a:endParaRPr lang="en-GB"/>
          </a:p>
        </p:txBody>
      </p:sp>
      <p:sp>
        <p:nvSpPr>
          <p:cNvPr id="3" name="Date Placeholder 2">
            <a:extLst>
              <a:ext uri="{FF2B5EF4-FFF2-40B4-BE49-F238E27FC236}">
                <a16:creationId xmlns:a16="http://schemas.microsoft.com/office/drawing/2014/main" id="{1E773279-B141-4D7D-AF3A-4020657D84FF}"/>
              </a:ext>
            </a:extLst>
          </p:cNvPr>
          <p:cNvSpPr>
            <a:spLocks noGrp="1"/>
          </p:cNvSpPr>
          <p:nvPr>
            <p:ph type="dt" idx="1"/>
          </p:nvPr>
        </p:nvSpPr>
        <p:spPr>
          <a:xfrm>
            <a:off x="3849927" y="0"/>
            <a:ext cx="2946182" cy="496882"/>
          </a:xfrm>
          <a:prstGeom prst="rect">
            <a:avLst/>
          </a:prstGeom>
        </p:spPr>
        <p:txBody>
          <a:bodyPr vert="horz" lIns="91718" tIns="45859" rIns="91718" bIns="45859" rtlCol="0"/>
          <a:lstStyle>
            <a:lvl1pPr algn="r" eaLnBrk="1" fontAlgn="auto" hangingPunct="1">
              <a:spcBef>
                <a:spcPts val="0"/>
              </a:spcBef>
              <a:spcAft>
                <a:spcPts val="0"/>
              </a:spcAft>
              <a:defRPr sz="1200">
                <a:latin typeface="+mn-lt"/>
                <a:cs typeface="+mn-cs"/>
              </a:defRPr>
            </a:lvl1pPr>
          </a:lstStyle>
          <a:p>
            <a:pPr>
              <a:defRPr/>
            </a:pPr>
            <a:fld id="{5AED9DE3-7E43-4B8A-B08D-EEE67674ADEB}" type="datetimeFigureOut">
              <a:rPr lang="en-GB"/>
              <a:pPr>
                <a:defRPr/>
              </a:pPr>
              <a:t>26/09/2022</a:t>
            </a:fld>
            <a:endParaRPr lang="en-GB"/>
          </a:p>
        </p:txBody>
      </p:sp>
      <p:sp>
        <p:nvSpPr>
          <p:cNvPr id="4" name="Slide Image Placeholder 3">
            <a:extLst>
              <a:ext uri="{FF2B5EF4-FFF2-40B4-BE49-F238E27FC236}">
                <a16:creationId xmlns:a16="http://schemas.microsoft.com/office/drawing/2014/main" id="{9DDBE958-76E5-46A7-8DA5-53E054C196DA}"/>
              </a:ext>
            </a:extLst>
          </p:cNvPr>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718" tIns="45859" rIns="91718" bIns="45859" rtlCol="0" anchor="ctr"/>
          <a:lstStyle/>
          <a:p>
            <a:pPr lvl="0"/>
            <a:endParaRPr lang="en-GB" noProof="0"/>
          </a:p>
        </p:txBody>
      </p:sp>
      <p:sp>
        <p:nvSpPr>
          <p:cNvPr id="5" name="Notes Placeholder 4">
            <a:extLst>
              <a:ext uri="{FF2B5EF4-FFF2-40B4-BE49-F238E27FC236}">
                <a16:creationId xmlns:a16="http://schemas.microsoft.com/office/drawing/2014/main" id="{BC0C7578-072F-4A32-A80E-AFF7A2547F8A}"/>
              </a:ext>
            </a:extLst>
          </p:cNvPr>
          <p:cNvSpPr>
            <a:spLocks noGrp="1"/>
          </p:cNvSpPr>
          <p:nvPr>
            <p:ph type="body" sz="quarter" idx="3"/>
          </p:nvPr>
        </p:nvSpPr>
        <p:spPr>
          <a:xfrm>
            <a:off x="679768" y="4715665"/>
            <a:ext cx="5438140" cy="4467222"/>
          </a:xfrm>
          <a:prstGeom prst="rect">
            <a:avLst/>
          </a:prstGeom>
        </p:spPr>
        <p:txBody>
          <a:bodyPr vert="horz" lIns="91718" tIns="45859" rIns="91718" bIns="45859"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9B16D4D6-8EE8-4293-BB49-77A095AAABF9}"/>
              </a:ext>
            </a:extLst>
          </p:cNvPr>
          <p:cNvSpPr>
            <a:spLocks noGrp="1"/>
          </p:cNvSpPr>
          <p:nvPr>
            <p:ph type="ftr" sz="quarter" idx="4"/>
          </p:nvPr>
        </p:nvSpPr>
        <p:spPr>
          <a:xfrm>
            <a:off x="0" y="9428183"/>
            <a:ext cx="2946182" cy="496882"/>
          </a:xfrm>
          <a:prstGeom prst="rect">
            <a:avLst/>
          </a:prstGeom>
        </p:spPr>
        <p:txBody>
          <a:bodyPr vert="horz" lIns="91718" tIns="45859" rIns="91718" bIns="45859" rtlCol="0" anchor="b"/>
          <a:lstStyle>
            <a:lvl1pPr algn="l" eaLnBrk="1" fontAlgn="auto" hangingPunct="1">
              <a:spcBef>
                <a:spcPts val="0"/>
              </a:spcBef>
              <a:spcAft>
                <a:spcPts val="0"/>
              </a:spcAft>
              <a:defRPr sz="1200">
                <a:latin typeface="+mn-lt"/>
                <a:cs typeface="+mn-cs"/>
              </a:defRPr>
            </a:lvl1pPr>
          </a:lstStyle>
          <a:p>
            <a:pPr>
              <a:defRPr/>
            </a:pPr>
            <a:endParaRPr lang="en-GB"/>
          </a:p>
        </p:txBody>
      </p:sp>
      <p:sp>
        <p:nvSpPr>
          <p:cNvPr id="7" name="Slide Number Placeholder 6">
            <a:extLst>
              <a:ext uri="{FF2B5EF4-FFF2-40B4-BE49-F238E27FC236}">
                <a16:creationId xmlns:a16="http://schemas.microsoft.com/office/drawing/2014/main" id="{69E38CDE-6A2E-4EE3-87A2-76F6920A163E}"/>
              </a:ext>
            </a:extLst>
          </p:cNvPr>
          <p:cNvSpPr>
            <a:spLocks noGrp="1"/>
          </p:cNvSpPr>
          <p:nvPr>
            <p:ph type="sldNum" sz="quarter" idx="5"/>
          </p:nvPr>
        </p:nvSpPr>
        <p:spPr>
          <a:xfrm>
            <a:off x="3849927" y="9428183"/>
            <a:ext cx="2946182" cy="496882"/>
          </a:xfrm>
          <a:prstGeom prst="rect">
            <a:avLst/>
          </a:prstGeom>
        </p:spPr>
        <p:txBody>
          <a:bodyPr vert="horz" wrap="square" lIns="91718" tIns="45859" rIns="91718" bIns="45859" numCol="1" anchor="b" anchorCtr="0" compatLnSpc="1">
            <a:prstTxWarp prst="textNoShape">
              <a:avLst/>
            </a:prstTxWarp>
          </a:bodyPr>
          <a:lstStyle>
            <a:lvl1pPr algn="r" eaLnBrk="1" hangingPunct="1">
              <a:defRPr sz="1200" smtClean="0">
                <a:latin typeface="Calibri" panose="020F0502020204030204" pitchFamily="34" charset="0"/>
              </a:defRPr>
            </a:lvl1pPr>
          </a:lstStyle>
          <a:p>
            <a:pPr>
              <a:defRPr/>
            </a:pPr>
            <a:fld id="{C463D1AE-2238-404F-AB19-67409B677889}"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hf hdr="0"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a:extLst>
              <a:ext uri="{FF2B5EF4-FFF2-40B4-BE49-F238E27FC236}">
                <a16:creationId xmlns:a16="http://schemas.microsoft.com/office/drawing/2014/main" id="{25926F01-6452-46E3-A616-D4C27C755C23}"/>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Rectangle 3">
            <a:extLst>
              <a:ext uri="{FF2B5EF4-FFF2-40B4-BE49-F238E27FC236}">
                <a16:creationId xmlns:a16="http://schemas.microsoft.com/office/drawing/2014/main" id="{84A6A963-78DD-4F16-9F7F-E21560564F5C}"/>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GB"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8FB0A9D-1976-4C29-B48F-8DA90467AFC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5" name="Notes Placeholder 2">
            <a:extLst>
              <a:ext uri="{FF2B5EF4-FFF2-40B4-BE49-F238E27FC236}">
                <a16:creationId xmlns:a16="http://schemas.microsoft.com/office/drawing/2014/main" id="{D73AD93C-4E79-4555-AE07-A3EFDD4EDCB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GB" altLang="en-US"/>
          </a:p>
        </p:txBody>
      </p:sp>
      <p:sp>
        <p:nvSpPr>
          <p:cNvPr id="8196" name="Slide Number Placeholder 3">
            <a:extLst>
              <a:ext uri="{FF2B5EF4-FFF2-40B4-BE49-F238E27FC236}">
                <a16:creationId xmlns:a16="http://schemas.microsoft.com/office/drawing/2014/main" id="{357963F5-A055-4411-83DA-073DD1A29E20}"/>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4123" indent="-285718">
              <a:defRPr>
                <a:solidFill>
                  <a:schemeClr val="tx1"/>
                </a:solidFill>
                <a:latin typeface="Arial" panose="020B0604020202020204" pitchFamily="34" charset="0"/>
                <a:cs typeface="Arial" panose="020B0604020202020204" pitchFamily="34" charset="0"/>
              </a:defRPr>
            </a:lvl2pPr>
            <a:lvl3pPr marL="1146011" indent="-229202">
              <a:defRPr>
                <a:solidFill>
                  <a:schemeClr val="tx1"/>
                </a:solidFill>
                <a:latin typeface="Arial" panose="020B0604020202020204" pitchFamily="34" charset="0"/>
                <a:cs typeface="Arial" panose="020B0604020202020204" pitchFamily="34" charset="0"/>
              </a:defRPr>
            </a:lvl3pPr>
            <a:lvl4pPr marL="1604416" indent="-229202">
              <a:defRPr>
                <a:solidFill>
                  <a:schemeClr val="tx1"/>
                </a:solidFill>
                <a:latin typeface="Arial" panose="020B0604020202020204" pitchFamily="34" charset="0"/>
                <a:cs typeface="Arial" panose="020B0604020202020204" pitchFamily="34" charset="0"/>
              </a:defRPr>
            </a:lvl4pPr>
            <a:lvl5pPr marL="2062821" indent="-229202">
              <a:defRPr>
                <a:solidFill>
                  <a:schemeClr val="tx1"/>
                </a:solidFill>
                <a:latin typeface="Arial" panose="020B0604020202020204" pitchFamily="34" charset="0"/>
                <a:cs typeface="Arial" panose="020B0604020202020204" pitchFamily="34" charset="0"/>
              </a:defRPr>
            </a:lvl5pPr>
            <a:lvl6pPr marL="251494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6707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1919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7132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69572D0E-587C-465C-974E-96EA0174E532}" type="slidenum">
              <a:rPr lang="en-GB" altLang="en-US">
                <a:latin typeface="Calibri" panose="020F0502020204030204" pitchFamily="34" charset="0"/>
              </a:rPr>
              <a:pPr/>
              <a:t>2</a:t>
            </a:fld>
            <a:endParaRPr lang="en-GB" altLang="en-US">
              <a:latin typeface="Calibri" panose="020F050202020403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Image Placeholder 1">
            <a:extLst>
              <a:ext uri="{FF2B5EF4-FFF2-40B4-BE49-F238E27FC236}">
                <a16:creationId xmlns:a16="http://schemas.microsoft.com/office/drawing/2014/main" id="{882920E7-D4AB-4587-9494-5F9338C43E0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3" name="Notes Placeholder 2">
            <a:extLst>
              <a:ext uri="{FF2B5EF4-FFF2-40B4-BE49-F238E27FC236}">
                <a16:creationId xmlns:a16="http://schemas.microsoft.com/office/drawing/2014/main" id="{AC795415-8063-4348-A77C-6419D7154279}"/>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GB" altLang="en-US"/>
              <a:t>This includes the teaching of reading, spelling, handwriting and language development.</a:t>
            </a:r>
          </a:p>
        </p:txBody>
      </p:sp>
      <p:sp>
        <p:nvSpPr>
          <p:cNvPr id="10244" name="Slide Number Placeholder 3">
            <a:extLst>
              <a:ext uri="{FF2B5EF4-FFF2-40B4-BE49-F238E27FC236}">
                <a16:creationId xmlns:a16="http://schemas.microsoft.com/office/drawing/2014/main" id="{3DD292A8-B8BA-45FB-85F2-AECF7CE0C42B}"/>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4123" indent="-285718">
              <a:defRPr>
                <a:solidFill>
                  <a:schemeClr val="tx1"/>
                </a:solidFill>
                <a:latin typeface="Arial" panose="020B0604020202020204" pitchFamily="34" charset="0"/>
                <a:cs typeface="Arial" panose="020B0604020202020204" pitchFamily="34" charset="0"/>
              </a:defRPr>
            </a:lvl2pPr>
            <a:lvl3pPr marL="1146011" indent="-229202">
              <a:defRPr>
                <a:solidFill>
                  <a:schemeClr val="tx1"/>
                </a:solidFill>
                <a:latin typeface="Arial" panose="020B0604020202020204" pitchFamily="34" charset="0"/>
                <a:cs typeface="Arial" panose="020B0604020202020204" pitchFamily="34" charset="0"/>
              </a:defRPr>
            </a:lvl3pPr>
            <a:lvl4pPr marL="1604416" indent="-229202">
              <a:defRPr>
                <a:solidFill>
                  <a:schemeClr val="tx1"/>
                </a:solidFill>
                <a:latin typeface="Arial" panose="020B0604020202020204" pitchFamily="34" charset="0"/>
                <a:cs typeface="Arial" panose="020B0604020202020204" pitchFamily="34" charset="0"/>
              </a:defRPr>
            </a:lvl4pPr>
            <a:lvl5pPr marL="2062821" indent="-229202">
              <a:defRPr>
                <a:solidFill>
                  <a:schemeClr val="tx1"/>
                </a:solidFill>
                <a:latin typeface="Arial" panose="020B0604020202020204" pitchFamily="34" charset="0"/>
                <a:cs typeface="Arial" panose="020B0604020202020204" pitchFamily="34" charset="0"/>
              </a:defRPr>
            </a:lvl5pPr>
            <a:lvl6pPr marL="251494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6707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1919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7132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E9E6A00-B4A8-40B6-BC98-C79CDF5C6FAD}" type="slidenum">
              <a:rPr lang="en-GB" altLang="en-US">
                <a:latin typeface="Calibri" panose="020F0502020204030204" pitchFamily="34" charset="0"/>
              </a:rPr>
              <a:pPr/>
              <a:t>3</a:t>
            </a:fld>
            <a:endParaRPr lang="en-GB" altLang="en-US">
              <a:latin typeface="Calibri" panose="020F0502020204030204"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Image Placeholder 1">
            <a:extLst>
              <a:ext uri="{FF2B5EF4-FFF2-40B4-BE49-F238E27FC236}">
                <a16:creationId xmlns:a16="http://schemas.microsoft.com/office/drawing/2014/main" id="{5DFBF42D-6362-4433-9FC2-CBA1588B63F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Notes Placeholder 2">
            <a:extLst>
              <a:ext uri="{FF2B5EF4-FFF2-40B4-BE49-F238E27FC236}">
                <a16:creationId xmlns:a16="http://schemas.microsoft.com/office/drawing/2014/main" id="{5A677B87-8515-4083-B81E-233786AE848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GB" altLang="en-US"/>
              <a:t>[Read from the slide.]</a:t>
            </a:r>
          </a:p>
        </p:txBody>
      </p:sp>
      <p:sp>
        <p:nvSpPr>
          <p:cNvPr id="12292" name="Slide Number Placeholder 2">
            <a:extLst>
              <a:ext uri="{FF2B5EF4-FFF2-40B4-BE49-F238E27FC236}">
                <a16:creationId xmlns:a16="http://schemas.microsoft.com/office/drawing/2014/main" id="{A80F32B2-BE26-452B-BD8F-E324077E8269}"/>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4123" indent="-285718">
              <a:defRPr>
                <a:solidFill>
                  <a:schemeClr val="tx1"/>
                </a:solidFill>
                <a:latin typeface="Arial" panose="020B0604020202020204" pitchFamily="34" charset="0"/>
                <a:cs typeface="Arial" panose="020B0604020202020204" pitchFamily="34" charset="0"/>
              </a:defRPr>
            </a:lvl2pPr>
            <a:lvl3pPr marL="1146011" indent="-229202">
              <a:defRPr>
                <a:solidFill>
                  <a:schemeClr val="tx1"/>
                </a:solidFill>
                <a:latin typeface="Arial" panose="020B0604020202020204" pitchFamily="34" charset="0"/>
                <a:cs typeface="Arial" panose="020B0604020202020204" pitchFamily="34" charset="0"/>
              </a:defRPr>
            </a:lvl3pPr>
            <a:lvl4pPr marL="1604416" indent="-229202">
              <a:defRPr>
                <a:solidFill>
                  <a:schemeClr val="tx1"/>
                </a:solidFill>
                <a:latin typeface="Arial" panose="020B0604020202020204" pitchFamily="34" charset="0"/>
                <a:cs typeface="Arial" panose="020B0604020202020204" pitchFamily="34" charset="0"/>
              </a:defRPr>
            </a:lvl4pPr>
            <a:lvl5pPr marL="2062821" indent="-229202">
              <a:defRPr>
                <a:solidFill>
                  <a:schemeClr val="tx1"/>
                </a:solidFill>
                <a:latin typeface="Arial" panose="020B0604020202020204" pitchFamily="34" charset="0"/>
                <a:cs typeface="Arial" panose="020B0604020202020204" pitchFamily="34" charset="0"/>
              </a:defRPr>
            </a:lvl5pPr>
            <a:lvl6pPr marL="251494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6707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1919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7132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D7776CA4-8E4D-4D04-9C85-F2803CC72F6B}" type="slidenum">
              <a:rPr lang="en-GB" altLang="en-US">
                <a:latin typeface="Calibri" panose="020F0502020204030204" pitchFamily="34" charset="0"/>
              </a:rPr>
              <a:pPr/>
              <a:t>4</a:t>
            </a:fld>
            <a:endParaRPr lang="en-GB" altLang="en-US">
              <a:latin typeface="Calibri" panose="020F0502020204030204"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Image Placeholder 1">
            <a:extLst>
              <a:ext uri="{FF2B5EF4-FFF2-40B4-BE49-F238E27FC236}">
                <a16:creationId xmlns:a16="http://schemas.microsoft.com/office/drawing/2014/main" id="{8E9CE754-8240-4C32-8E03-E5BCFB6C126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339" name="Notes Placeholder 2">
            <a:extLst>
              <a:ext uri="{FF2B5EF4-FFF2-40B4-BE49-F238E27FC236}">
                <a16:creationId xmlns:a16="http://schemas.microsoft.com/office/drawing/2014/main" id="{5077FDC7-492C-424F-9D5D-868C029ABE4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We all know what we mean by ‘the alphabet’ but what do we mean by the ‘alphabetic code’?</a:t>
            </a:r>
          </a:p>
          <a:p>
            <a:endParaRPr lang="en-GB" altLang="en-US"/>
          </a:p>
          <a:p>
            <a:r>
              <a:rPr lang="en-GB" altLang="en-US"/>
              <a:t>If I asked you to write ‘The Alphabet’ you would all know exactly what I mean and it would probably take you between 12 and 15 seconds.</a:t>
            </a:r>
          </a:p>
          <a:p>
            <a:endParaRPr lang="en-GB" altLang="en-US"/>
          </a:p>
          <a:p>
            <a:r>
              <a:rPr lang="en-GB" altLang="en-US"/>
              <a:t>If I asked you to write the ‘Alphabetic Code’ you might wonder what I was talking about!</a:t>
            </a:r>
          </a:p>
        </p:txBody>
      </p:sp>
      <p:sp>
        <p:nvSpPr>
          <p:cNvPr id="14340" name="Slide Number Placeholder 3">
            <a:extLst>
              <a:ext uri="{FF2B5EF4-FFF2-40B4-BE49-F238E27FC236}">
                <a16:creationId xmlns:a16="http://schemas.microsoft.com/office/drawing/2014/main" id="{E56703D4-BE04-4DA5-8544-F6D20458FFE1}"/>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4123" indent="-285718">
              <a:defRPr>
                <a:solidFill>
                  <a:schemeClr val="tx1"/>
                </a:solidFill>
                <a:latin typeface="Arial" panose="020B0604020202020204" pitchFamily="34" charset="0"/>
                <a:cs typeface="Arial" panose="020B0604020202020204" pitchFamily="34" charset="0"/>
              </a:defRPr>
            </a:lvl2pPr>
            <a:lvl3pPr marL="1146011" indent="-229202">
              <a:defRPr>
                <a:solidFill>
                  <a:schemeClr val="tx1"/>
                </a:solidFill>
                <a:latin typeface="Arial" panose="020B0604020202020204" pitchFamily="34" charset="0"/>
                <a:cs typeface="Arial" panose="020B0604020202020204" pitchFamily="34" charset="0"/>
              </a:defRPr>
            </a:lvl3pPr>
            <a:lvl4pPr marL="1604416" indent="-229202">
              <a:defRPr>
                <a:solidFill>
                  <a:schemeClr val="tx1"/>
                </a:solidFill>
                <a:latin typeface="Arial" panose="020B0604020202020204" pitchFamily="34" charset="0"/>
                <a:cs typeface="Arial" panose="020B0604020202020204" pitchFamily="34" charset="0"/>
              </a:defRPr>
            </a:lvl4pPr>
            <a:lvl5pPr marL="2062821" indent="-229202">
              <a:defRPr>
                <a:solidFill>
                  <a:schemeClr val="tx1"/>
                </a:solidFill>
                <a:latin typeface="Arial" panose="020B0604020202020204" pitchFamily="34" charset="0"/>
                <a:cs typeface="Arial" panose="020B0604020202020204" pitchFamily="34" charset="0"/>
              </a:defRPr>
            </a:lvl5pPr>
            <a:lvl6pPr marL="251494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6707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1919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7132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F4BC37AC-1D6A-40D9-927A-7F06B1238FA4}" type="slidenum">
              <a:rPr lang="en-GB" altLang="en-US">
                <a:latin typeface="Calibri" panose="020F0502020204030204" pitchFamily="34" charset="0"/>
              </a:rPr>
              <a:pPr/>
              <a:t>5</a:t>
            </a:fld>
            <a:endParaRPr lang="en-GB" altLang="en-US">
              <a:latin typeface="Calibri" panose="020F0502020204030204"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a:extLst>
              <a:ext uri="{FF2B5EF4-FFF2-40B4-BE49-F238E27FC236}">
                <a16:creationId xmlns:a16="http://schemas.microsoft.com/office/drawing/2014/main" id="{AF7FD811-E4DE-44E0-9F30-F009CD9880B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387" name="Notes Placeholder 2">
            <a:extLst>
              <a:ext uri="{FF2B5EF4-FFF2-40B4-BE49-F238E27FC236}">
                <a16:creationId xmlns:a16="http://schemas.microsoft.com/office/drawing/2014/main" id="{60923BAB-1B60-46AF-B5E2-4BE74A4FB3B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Be aware that if children are mainly exposed to capital letters through an alphabet poster whilst saying the names of the letters, they may think of capital letters by names and not their sounds.</a:t>
            </a:r>
          </a:p>
          <a:p>
            <a:r>
              <a:rPr lang="en-GB" altLang="en-US"/>
              <a:t>So, capital letters are the same code for the sounds as lower case letters. For example, /a/ b/ /k/ and so on.</a:t>
            </a:r>
          </a:p>
          <a:p>
            <a:endParaRPr lang="en-GB" altLang="en-US"/>
          </a:p>
          <a:p>
            <a:r>
              <a:rPr lang="en-GB" altLang="en-US"/>
              <a:t>In the Floppy’s Phonics Sounds and Letters programme, letters and words are shown on writing lines to support correct letter formation.</a:t>
            </a:r>
          </a:p>
        </p:txBody>
      </p:sp>
      <p:sp>
        <p:nvSpPr>
          <p:cNvPr id="16388" name="Slide Number Placeholder 3">
            <a:extLst>
              <a:ext uri="{FF2B5EF4-FFF2-40B4-BE49-F238E27FC236}">
                <a16:creationId xmlns:a16="http://schemas.microsoft.com/office/drawing/2014/main" id="{71B44B10-EB87-4D08-878A-3C7AF31754B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4123" indent="-285718">
              <a:defRPr>
                <a:solidFill>
                  <a:schemeClr val="tx1"/>
                </a:solidFill>
                <a:latin typeface="Arial" panose="020B0604020202020204" pitchFamily="34" charset="0"/>
                <a:cs typeface="Arial" panose="020B0604020202020204" pitchFamily="34" charset="0"/>
              </a:defRPr>
            </a:lvl2pPr>
            <a:lvl3pPr marL="1146011" indent="-229202">
              <a:defRPr>
                <a:solidFill>
                  <a:schemeClr val="tx1"/>
                </a:solidFill>
                <a:latin typeface="Arial" panose="020B0604020202020204" pitchFamily="34" charset="0"/>
                <a:cs typeface="Arial" panose="020B0604020202020204" pitchFamily="34" charset="0"/>
              </a:defRPr>
            </a:lvl3pPr>
            <a:lvl4pPr marL="1604416" indent="-229202">
              <a:defRPr>
                <a:solidFill>
                  <a:schemeClr val="tx1"/>
                </a:solidFill>
                <a:latin typeface="Arial" panose="020B0604020202020204" pitchFamily="34" charset="0"/>
                <a:cs typeface="Arial" panose="020B0604020202020204" pitchFamily="34" charset="0"/>
              </a:defRPr>
            </a:lvl4pPr>
            <a:lvl5pPr marL="2062821" indent="-229202">
              <a:defRPr>
                <a:solidFill>
                  <a:schemeClr val="tx1"/>
                </a:solidFill>
                <a:latin typeface="Arial" panose="020B0604020202020204" pitchFamily="34" charset="0"/>
                <a:cs typeface="Arial" panose="020B0604020202020204" pitchFamily="34" charset="0"/>
              </a:defRPr>
            </a:lvl5pPr>
            <a:lvl6pPr marL="251494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6707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1919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7132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D76D9C44-F72E-4D6C-91E4-30B515FB6193}" type="slidenum">
              <a:rPr lang="en-GB" altLang="en-US">
                <a:latin typeface="Calibri" panose="020F0502020204030204" pitchFamily="34" charset="0"/>
              </a:rPr>
              <a:pPr/>
              <a:t>6</a:t>
            </a:fld>
            <a:endParaRPr lang="en-GB" altLang="en-US">
              <a:latin typeface="Calibri" panose="020F0502020204030204"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a:extLst>
              <a:ext uri="{FF2B5EF4-FFF2-40B4-BE49-F238E27FC236}">
                <a16:creationId xmlns:a16="http://schemas.microsoft.com/office/drawing/2014/main" id="{6C4D13B3-BC5D-4659-8F7A-B79EDFF887E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es Placeholder 2">
            <a:extLst>
              <a:ext uri="{FF2B5EF4-FFF2-40B4-BE49-F238E27FC236}">
                <a16:creationId xmlns:a16="http://schemas.microsoft.com/office/drawing/2014/main" id="{E19BBCA3-3401-4877-9803-C80B2BBE77E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When we teach early reading and spelling, we don’t use letter names. </a:t>
            </a:r>
          </a:p>
          <a:p>
            <a:endParaRPr lang="en-GB" altLang="en-US"/>
          </a:p>
          <a:p>
            <a:endParaRPr lang="en-GB" altLang="en-US"/>
          </a:p>
        </p:txBody>
      </p:sp>
      <p:sp>
        <p:nvSpPr>
          <p:cNvPr id="18436" name="Slide Number Placeholder 3">
            <a:extLst>
              <a:ext uri="{FF2B5EF4-FFF2-40B4-BE49-F238E27FC236}">
                <a16:creationId xmlns:a16="http://schemas.microsoft.com/office/drawing/2014/main" id="{AC5F1BE2-B80C-4CD0-B728-B0B690E4172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4123" indent="-285718">
              <a:defRPr>
                <a:solidFill>
                  <a:schemeClr val="tx1"/>
                </a:solidFill>
                <a:latin typeface="Arial" panose="020B0604020202020204" pitchFamily="34" charset="0"/>
                <a:cs typeface="Arial" panose="020B0604020202020204" pitchFamily="34" charset="0"/>
              </a:defRPr>
            </a:lvl2pPr>
            <a:lvl3pPr marL="1146011" indent="-229202">
              <a:defRPr>
                <a:solidFill>
                  <a:schemeClr val="tx1"/>
                </a:solidFill>
                <a:latin typeface="Arial" panose="020B0604020202020204" pitchFamily="34" charset="0"/>
                <a:cs typeface="Arial" panose="020B0604020202020204" pitchFamily="34" charset="0"/>
              </a:defRPr>
            </a:lvl3pPr>
            <a:lvl4pPr marL="1604416" indent="-229202">
              <a:defRPr>
                <a:solidFill>
                  <a:schemeClr val="tx1"/>
                </a:solidFill>
                <a:latin typeface="Arial" panose="020B0604020202020204" pitchFamily="34" charset="0"/>
                <a:cs typeface="Arial" panose="020B0604020202020204" pitchFamily="34" charset="0"/>
              </a:defRPr>
            </a:lvl4pPr>
            <a:lvl5pPr marL="2062821" indent="-229202">
              <a:defRPr>
                <a:solidFill>
                  <a:schemeClr val="tx1"/>
                </a:solidFill>
                <a:latin typeface="Arial" panose="020B0604020202020204" pitchFamily="34" charset="0"/>
                <a:cs typeface="Arial" panose="020B0604020202020204" pitchFamily="34" charset="0"/>
              </a:defRPr>
            </a:lvl5pPr>
            <a:lvl6pPr marL="251494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6707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1919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7132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FB30701A-69EF-4A13-8D21-B18C1FD0FF25}" type="slidenum">
              <a:rPr lang="en-GB" altLang="en-US">
                <a:latin typeface="Calibri" panose="020F0502020204030204" pitchFamily="34" charset="0"/>
              </a:rPr>
              <a:pPr/>
              <a:t>7</a:t>
            </a:fld>
            <a:endParaRPr lang="en-GB" altLang="en-US">
              <a:latin typeface="Calibri" panose="020F0502020204030204"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a:extLst>
              <a:ext uri="{FF2B5EF4-FFF2-40B4-BE49-F238E27FC236}">
                <a16:creationId xmlns:a16="http://schemas.microsoft.com/office/drawing/2014/main" id="{11FDD127-D36B-4850-A58A-2D4BC3F8613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3" name="Notes Placeholder 2">
            <a:extLst>
              <a:ext uri="{FF2B5EF4-FFF2-40B4-BE49-F238E27FC236}">
                <a16:creationId xmlns:a16="http://schemas.microsoft.com/office/drawing/2014/main" id="{DC0226F6-5FC1-463A-83B1-8A4C6DACBD7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GB" altLang="en-US"/>
          </a:p>
        </p:txBody>
      </p:sp>
      <p:sp>
        <p:nvSpPr>
          <p:cNvPr id="20484" name="Slide Number Placeholder 3">
            <a:extLst>
              <a:ext uri="{FF2B5EF4-FFF2-40B4-BE49-F238E27FC236}">
                <a16:creationId xmlns:a16="http://schemas.microsoft.com/office/drawing/2014/main" id="{02367351-C046-4B90-AB5C-1A5E650A9CA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4123" indent="-285718">
              <a:defRPr>
                <a:solidFill>
                  <a:schemeClr val="tx1"/>
                </a:solidFill>
                <a:latin typeface="Arial" panose="020B0604020202020204" pitchFamily="34" charset="0"/>
                <a:cs typeface="Arial" panose="020B0604020202020204" pitchFamily="34" charset="0"/>
              </a:defRPr>
            </a:lvl2pPr>
            <a:lvl3pPr marL="1146011" indent="-229202">
              <a:defRPr>
                <a:solidFill>
                  <a:schemeClr val="tx1"/>
                </a:solidFill>
                <a:latin typeface="Arial" panose="020B0604020202020204" pitchFamily="34" charset="0"/>
                <a:cs typeface="Arial" panose="020B0604020202020204" pitchFamily="34" charset="0"/>
              </a:defRPr>
            </a:lvl3pPr>
            <a:lvl4pPr marL="1604416" indent="-229202">
              <a:defRPr>
                <a:solidFill>
                  <a:schemeClr val="tx1"/>
                </a:solidFill>
                <a:latin typeface="Arial" panose="020B0604020202020204" pitchFamily="34" charset="0"/>
                <a:cs typeface="Arial" panose="020B0604020202020204" pitchFamily="34" charset="0"/>
              </a:defRPr>
            </a:lvl4pPr>
            <a:lvl5pPr marL="2062821" indent="-229202">
              <a:defRPr>
                <a:solidFill>
                  <a:schemeClr val="tx1"/>
                </a:solidFill>
                <a:latin typeface="Arial" panose="020B0604020202020204" pitchFamily="34" charset="0"/>
                <a:cs typeface="Arial" panose="020B0604020202020204" pitchFamily="34" charset="0"/>
              </a:defRPr>
            </a:lvl5pPr>
            <a:lvl6pPr marL="251494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6707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1919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7132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A484FEC1-C592-4F4F-9BEC-8B7754266FA9}" type="slidenum">
              <a:rPr lang="en-GB" altLang="en-US">
                <a:latin typeface="Calibri" panose="020F0502020204030204" pitchFamily="34" charset="0"/>
              </a:rPr>
              <a:pPr/>
              <a:t>8</a:t>
            </a:fld>
            <a:endParaRPr lang="en-GB" altLang="en-US">
              <a:latin typeface="Calibri" panose="020F0502020204030204"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a:extLst>
              <a:ext uri="{FF2B5EF4-FFF2-40B4-BE49-F238E27FC236}">
                <a16:creationId xmlns:a16="http://schemas.microsoft.com/office/drawing/2014/main" id="{7AD1B900-BBEF-42D1-B2C0-F801FD65AA5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1" name="Rectangle 3">
            <a:extLst>
              <a:ext uri="{FF2B5EF4-FFF2-40B4-BE49-F238E27FC236}">
                <a16:creationId xmlns:a16="http://schemas.microsoft.com/office/drawing/2014/main" id="{CFB9C513-4B3A-4160-9532-1BE6684DFF7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GB" altLang="en-US"/>
          </a:p>
          <a:p>
            <a:pPr eaLnBrk="1" hangingPunct="1"/>
            <a:r>
              <a:rPr lang="en-GB" altLang="en-US"/>
              <a:t>The Floppy’s Phonics Alphabetic Code Chart lists the sounds in the order in which they are introduced in Level 1+ to 3 which helps with the organisation of teaching the programme and links all the graphemes to the sounds.</a:t>
            </a:r>
          </a:p>
          <a:p>
            <a:pPr eaLnBrk="1" hangingPunct="1"/>
            <a:endParaRPr lang="en-GB" altLang="en-US"/>
          </a:p>
          <a:p>
            <a:pPr eaLnBrk="1" hangingPunct="1"/>
            <a:r>
              <a:rPr lang="en-GB" altLang="en-US"/>
              <a:t>The borders around the graphemes and word examples are colour-coded like other FP resources.</a:t>
            </a:r>
          </a:p>
          <a:p>
            <a:pPr eaLnBrk="1" hangingPunct="1"/>
            <a:endParaRPr lang="en-GB" altLang="en-US"/>
          </a:p>
          <a:p>
            <a:pPr eaLnBrk="1" hangingPunct="1"/>
            <a:r>
              <a:rPr lang="en-GB" altLang="en-US"/>
              <a:t>The Alphabetic Code Chart is the heart of the FP programme and important for both systematic and incidental phonics teaching. </a:t>
            </a:r>
          </a:p>
          <a:p>
            <a:pPr eaLnBrk="1" hangingPunct="1"/>
            <a:endParaRPr lang="en-GB" altLang="en-US"/>
          </a:p>
        </p:txBody>
      </p:sp>
      <p:sp>
        <p:nvSpPr>
          <p:cNvPr id="22532" name="Slide Number Placeholder 3">
            <a:extLst>
              <a:ext uri="{FF2B5EF4-FFF2-40B4-BE49-F238E27FC236}">
                <a16:creationId xmlns:a16="http://schemas.microsoft.com/office/drawing/2014/main" id="{27079321-6108-41E8-8DD9-4D475DFB562D}"/>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4123" indent="-285718">
              <a:defRPr>
                <a:solidFill>
                  <a:schemeClr val="tx1"/>
                </a:solidFill>
                <a:latin typeface="Arial" panose="020B0604020202020204" pitchFamily="34" charset="0"/>
                <a:cs typeface="Arial" panose="020B0604020202020204" pitchFamily="34" charset="0"/>
              </a:defRPr>
            </a:lvl2pPr>
            <a:lvl3pPr marL="1146011" indent="-229202">
              <a:defRPr>
                <a:solidFill>
                  <a:schemeClr val="tx1"/>
                </a:solidFill>
                <a:latin typeface="Arial" panose="020B0604020202020204" pitchFamily="34" charset="0"/>
                <a:cs typeface="Arial" panose="020B0604020202020204" pitchFamily="34" charset="0"/>
              </a:defRPr>
            </a:lvl3pPr>
            <a:lvl4pPr marL="1604416" indent="-229202">
              <a:defRPr>
                <a:solidFill>
                  <a:schemeClr val="tx1"/>
                </a:solidFill>
                <a:latin typeface="Arial" panose="020B0604020202020204" pitchFamily="34" charset="0"/>
                <a:cs typeface="Arial" panose="020B0604020202020204" pitchFamily="34" charset="0"/>
              </a:defRPr>
            </a:lvl4pPr>
            <a:lvl5pPr marL="2062821" indent="-229202">
              <a:defRPr>
                <a:solidFill>
                  <a:schemeClr val="tx1"/>
                </a:solidFill>
                <a:latin typeface="Arial" panose="020B0604020202020204" pitchFamily="34" charset="0"/>
                <a:cs typeface="Arial" panose="020B0604020202020204" pitchFamily="34" charset="0"/>
              </a:defRPr>
            </a:lvl5pPr>
            <a:lvl6pPr marL="251494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6707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1919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7132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43174522-0417-492E-BA09-6286DF3D96AA}" type="slidenum">
              <a:rPr lang="en-GB" altLang="en-US">
                <a:latin typeface="Calibri" panose="020F0502020204030204" pitchFamily="34" charset="0"/>
              </a:rPr>
              <a:pPr/>
              <a:t>9</a:t>
            </a:fld>
            <a:endParaRPr lang="en-GB" altLang="en-US">
              <a:latin typeface="Calibri" panose="020F0502020204030204"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a:extLst>
              <a:ext uri="{FF2B5EF4-FFF2-40B4-BE49-F238E27FC236}">
                <a16:creationId xmlns:a16="http://schemas.microsoft.com/office/drawing/2014/main" id="{22CA63C1-98FB-4C0F-A634-73F84276BA6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79" name="Rectangle 3">
            <a:extLst>
              <a:ext uri="{FF2B5EF4-FFF2-40B4-BE49-F238E27FC236}">
                <a16:creationId xmlns:a16="http://schemas.microsoft.com/office/drawing/2014/main" id="{DBD721AF-6BA7-4E27-91FA-B4A9D99F9D6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GB" altLang="en-US"/>
          </a:p>
          <a:p>
            <a:pPr eaLnBrk="1" hangingPunct="1"/>
            <a:r>
              <a:rPr lang="en-GB" altLang="en-US"/>
              <a:t>The Floppy’s Phonics Alphabetic Code Chart lists the sounds in the order in which they are introduced in Level 1+ to 3 which helps with the organisation of teaching the programme and links all the graphemes to the sounds.</a:t>
            </a:r>
          </a:p>
          <a:p>
            <a:pPr eaLnBrk="1" hangingPunct="1"/>
            <a:endParaRPr lang="en-GB" altLang="en-US"/>
          </a:p>
          <a:p>
            <a:pPr eaLnBrk="1" hangingPunct="1"/>
            <a:r>
              <a:rPr lang="en-GB" altLang="en-US"/>
              <a:t>The borders around the graphemes and word examples are colour-coded like other FP resources.</a:t>
            </a:r>
          </a:p>
          <a:p>
            <a:pPr eaLnBrk="1" hangingPunct="1"/>
            <a:endParaRPr lang="en-GB" altLang="en-US"/>
          </a:p>
          <a:p>
            <a:pPr eaLnBrk="1" hangingPunct="1"/>
            <a:r>
              <a:rPr lang="en-GB" altLang="en-US"/>
              <a:t>The Alphabetic Code Chart is the heart of the FP programme and important for both systematic and incidental phonics teaching. </a:t>
            </a:r>
          </a:p>
          <a:p>
            <a:pPr eaLnBrk="1" hangingPunct="1"/>
            <a:endParaRPr lang="en-GB" altLang="en-US"/>
          </a:p>
        </p:txBody>
      </p:sp>
      <p:sp>
        <p:nvSpPr>
          <p:cNvPr id="24580" name="Slide Number Placeholder 3">
            <a:extLst>
              <a:ext uri="{FF2B5EF4-FFF2-40B4-BE49-F238E27FC236}">
                <a16:creationId xmlns:a16="http://schemas.microsoft.com/office/drawing/2014/main" id="{DFA68325-DB21-4C7E-B22F-D4427C890E37}"/>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4123" indent="-285718">
              <a:defRPr>
                <a:solidFill>
                  <a:schemeClr val="tx1"/>
                </a:solidFill>
                <a:latin typeface="Arial" panose="020B0604020202020204" pitchFamily="34" charset="0"/>
                <a:cs typeface="Arial" panose="020B0604020202020204" pitchFamily="34" charset="0"/>
              </a:defRPr>
            </a:lvl2pPr>
            <a:lvl3pPr marL="1146011" indent="-229202">
              <a:defRPr>
                <a:solidFill>
                  <a:schemeClr val="tx1"/>
                </a:solidFill>
                <a:latin typeface="Arial" panose="020B0604020202020204" pitchFamily="34" charset="0"/>
                <a:cs typeface="Arial" panose="020B0604020202020204" pitchFamily="34" charset="0"/>
              </a:defRPr>
            </a:lvl3pPr>
            <a:lvl4pPr marL="1604416" indent="-229202">
              <a:defRPr>
                <a:solidFill>
                  <a:schemeClr val="tx1"/>
                </a:solidFill>
                <a:latin typeface="Arial" panose="020B0604020202020204" pitchFamily="34" charset="0"/>
                <a:cs typeface="Arial" panose="020B0604020202020204" pitchFamily="34" charset="0"/>
              </a:defRPr>
            </a:lvl4pPr>
            <a:lvl5pPr marL="2062821" indent="-229202">
              <a:defRPr>
                <a:solidFill>
                  <a:schemeClr val="tx1"/>
                </a:solidFill>
                <a:latin typeface="Arial" panose="020B0604020202020204" pitchFamily="34" charset="0"/>
                <a:cs typeface="Arial" panose="020B0604020202020204" pitchFamily="34" charset="0"/>
              </a:defRPr>
            </a:lvl5pPr>
            <a:lvl6pPr marL="251494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6707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1919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7132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1201F3C0-812C-4D5A-8D7F-BAEF57B41789}" type="slidenum">
              <a:rPr lang="en-GB" altLang="en-US">
                <a:latin typeface="Calibri" panose="020F0502020204030204" pitchFamily="34" charset="0"/>
              </a:rPr>
              <a:pPr/>
              <a:t>10</a:t>
            </a:fld>
            <a:endParaRPr lang="en-GB" altLang="en-US">
              <a:latin typeface="Calibri" panose="020F0502020204030204"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a:extLst>
              <a:ext uri="{FF2B5EF4-FFF2-40B4-BE49-F238E27FC236}">
                <a16:creationId xmlns:a16="http://schemas.microsoft.com/office/drawing/2014/main" id="{5E0B68A4-1EF4-402D-ABFB-BEA98138173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7" name="Rectangle 3">
            <a:extLst>
              <a:ext uri="{FF2B5EF4-FFF2-40B4-BE49-F238E27FC236}">
                <a16:creationId xmlns:a16="http://schemas.microsoft.com/office/drawing/2014/main" id="{803D5FCD-461B-47C9-BBBD-51E4E7B4070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GB" altLang="en-US"/>
          </a:p>
        </p:txBody>
      </p:sp>
      <p:sp>
        <p:nvSpPr>
          <p:cNvPr id="26628" name="Slide Number Placeholder 3">
            <a:extLst>
              <a:ext uri="{FF2B5EF4-FFF2-40B4-BE49-F238E27FC236}">
                <a16:creationId xmlns:a16="http://schemas.microsoft.com/office/drawing/2014/main" id="{D4B847EB-B3DD-4B61-AD9A-1E08ED02F95E}"/>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4123" indent="-285718">
              <a:defRPr>
                <a:solidFill>
                  <a:schemeClr val="tx1"/>
                </a:solidFill>
                <a:latin typeface="Arial" panose="020B0604020202020204" pitchFamily="34" charset="0"/>
                <a:cs typeface="Arial" panose="020B0604020202020204" pitchFamily="34" charset="0"/>
              </a:defRPr>
            </a:lvl2pPr>
            <a:lvl3pPr marL="1146011" indent="-229202">
              <a:defRPr>
                <a:solidFill>
                  <a:schemeClr val="tx1"/>
                </a:solidFill>
                <a:latin typeface="Arial" panose="020B0604020202020204" pitchFamily="34" charset="0"/>
                <a:cs typeface="Arial" panose="020B0604020202020204" pitchFamily="34" charset="0"/>
              </a:defRPr>
            </a:lvl3pPr>
            <a:lvl4pPr marL="1604416" indent="-229202">
              <a:defRPr>
                <a:solidFill>
                  <a:schemeClr val="tx1"/>
                </a:solidFill>
                <a:latin typeface="Arial" panose="020B0604020202020204" pitchFamily="34" charset="0"/>
                <a:cs typeface="Arial" panose="020B0604020202020204" pitchFamily="34" charset="0"/>
              </a:defRPr>
            </a:lvl4pPr>
            <a:lvl5pPr marL="2062821" indent="-229202">
              <a:defRPr>
                <a:solidFill>
                  <a:schemeClr val="tx1"/>
                </a:solidFill>
                <a:latin typeface="Arial" panose="020B0604020202020204" pitchFamily="34" charset="0"/>
                <a:cs typeface="Arial" panose="020B0604020202020204" pitchFamily="34" charset="0"/>
              </a:defRPr>
            </a:lvl5pPr>
            <a:lvl6pPr marL="251494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6707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1919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7132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F067789D-6661-4AF9-B8D1-C0029BF03AC1}" type="slidenum">
              <a:rPr lang="en-GB" altLang="en-US">
                <a:latin typeface="Calibri" panose="020F0502020204030204" pitchFamily="34" charset="0"/>
              </a:rPr>
              <a:pPr/>
              <a:t>11</a:t>
            </a:fld>
            <a:endParaRPr lang="en-GB" altLang="en-US">
              <a:latin typeface="Calibri" panose="020F0502020204030204"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a:extLst>
              <a:ext uri="{FF2B5EF4-FFF2-40B4-BE49-F238E27FC236}">
                <a16:creationId xmlns:a16="http://schemas.microsoft.com/office/drawing/2014/main" id="{66018488-6D6D-4F00-BBB5-45C3D3E98A0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5" name="Notes Placeholder 2">
            <a:extLst>
              <a:ext uri="{FF2B5EF4-FFF2-40B4-BE49-F238E27FC236}">
                <a16:creationId xmlns:a16="http://schemas.microsoft.com/office/drawing/2014/main" id="{51D5A90B-E014-4632-AE54-5150301617D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GB" altLang="en-US"/>
          </a:p>
        </p:txBody>
      </p:sp>
      <p:sp>
        <p:nvSpPr>
          <p:cNvPr id="28676" name="Slide Number Placeholder 3">
            <a:extLst>
              <a:ext uri="{FF2B5EF4-FFF2-40B4-BE49-F238E27FC236}">
                <a16:creationId xmlns:a16="http://schemas.microsoft.com/office/drawing/2014/main" id="{DF3EB4CA-C0A1-40A2-AC39-218B476A3B3C}"/>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4123" indent="-285718">
              <a:defRPr>
                <a:solidFill>
                  <a:schemeClr val="tx1"/>
                </a:solidFill>
                <a:latin typeface="Arial" panose="020B0604020202020204" pitchFamily="34" charset="0"/>
                <a:cs typeface="Arial" panose="020B0604020202020204" pitchFamily="34" charset="0"/>
              </a:defRPr>
            </a:lvl2pPr>
            <a:lvl3pPr marL="1146011" indent="-229202">
              <a:defRPr>
                <a:solidFill>
                  <a:schemeClr val="tx1"/>
                </a:solidFill>
                <a:latin typeface="Arial" panose="020B0604020202020204" pitchFamily="34" charset="0"/>
                <a:cs typeface="Arial" panose="020B0604020202020204" pitchFamily="34" charset="0"/>
              </a:defRPr>
            </a:lvl3pPr>
            <a:lvl4pPr marL="1604416" indent="-229202">
              <a:defRPr>
                <a:solidFill>
                  <a:schemeClr val="tx1"/>
                </a:solidFill>
                <a:latin typeface="Arial" panose="020B0604020202020204" pitchFamily="34" charset="0"/>
                <a:cs typeface="Arial" panose="020B0604020202020204" pitchFamily="34" charset="0"/>
              </a:defRPr>
            </a:lvl4pPr>
            <a:lvl5pPr marL="2062821" indent="-229202">
              <a:defRPr>
                <a:solidFill>
                  <a:schemeClr val="tx1"/>
                </a:solidFill>
                <a:latin typeface="Arial" panose="020B0604020202020204" pitchFamily="34" charset="0"/>
                <a:cs typeface="Arial" panose="020B0604020202020204" pitchFamily="34" charset="0"/>
              </a:defRPr>
            </a:lvl5pPr>
            <a:lvl6pPr marL="251494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6707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1919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7132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3BF546A-CEB1-4383-B692-AF420B56ABCF}" type="slidenum">
              <a:rPr lang="en-GB" altLang="en-US">
                <a:latin typeface="Calibri" panose="020F0502020204030204" pitchFamily="34" charset="0"/>
              </a:rPr>
              <a:pPr/>
              <a:t>12</a:t>
            </a:fld>
            <a:endParaRPr lang="en-GB" altLang="en-US">
              <a:latin typeface="Calibri" panose="020F0502020204030204"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a:extLst>
              <a:ext uri="{FF2B5EF4-FFF2-40B4-BE49-F238E27FC236}">
                <a16:creationId xmlns:a16="http://schemas.microsoft.com/office/drawing/2014/main" id="{5F009CBE-0006-4192-A91A-B380BBA1EA6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3" name="Rectangle 3">
            <a:extLst>
              <a:ext uri="{FF2B5EF4-FFF2-40B4-BE49-F238E27FC236}">
                <a16:creationId xmlns:a16="http://schemas.microsoft.com/office/drawing/2014/main" id="{F6B0C662-FBB8-43C7-9C3C-63FC4C34BFF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GB" altLang="en-US"/>
              <a:t>[Continue to say these sounds noting how quiet they are in comparison to the vowel sounds.]</a:t>
            </a:r>
          </a:p>
          <a:p>
            <a:pPr eaLnBrk="1" hangingPunct="1"/>
            <a:endParaRPr lang="en-GB" altLang="en-US"/>
          </a:p>
          <a:p>
            <a:pPr eaLnBrk="1" hangingPunct="1"/>
            <a:r>
              <a:rPr lang="en-GB" altLang="en-US"/>
              <a:t>With ‘combined sounds’, there are around 50 units of sound to be taught – not 44.</a:t>
            </a:r>
          </a:p>
          <a:p>
            <a:pPr eaLnBrk="1" hangingPunct="1"/>
            <a:endParaRPr lang="en-GB" altLang="en-US"/>
          </a:p>
          <a:p>
            <a:pPr eaLnBrk="1" hangingPunct="1"/>
            <a:r>
              <a:rPr lang="en-GB" altLang="en-US"/>
              <a:t>[Make sure that parents do not add the ‘schwa’ ‘uh’ when saying the consonant sounds e.g. ‘suh’ instead of /s/ and ‘kuh’ instead of /k/ and so on.]</a:t>
            </a:r>
          </a:p>
          <a:p>
            <a:pPr eaLnBrk="1" hangingPunct="1"/>
            <a:endParaRPr lang="en-GB" altLang="en-US"/>
          </a:p>
        </p:txBody>
      </p:sp>
      <p:sp>
        <p:nvSpPr>
          <p:cNvPr id="30724" name="Slide Number Placeholder 3">
            <a:extLst>
              <a:ext uri="{FF2B5EF4-FFF2-40B4-BE49-F238E27FC236}">
                <a16:creationId xmlns:a16="http://schemas.microsoft.com/office/drawing/2014/main" id="{4D50B2DA-B437-48F9-A6D4-0AEFA85BB94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4123" indent="-285718">
              <a:defRPr>
                <a:solidFill>
                  <a:schemeClr val="tx1"/>
                </a:solidFill>
                <a:latin typeface="Arial" panose="020B0604020202020204" pitchFamily="34" charset="0"/>
                <a:cs typeface="Arial" panose="020B0604020202020204" pitchFamily="34" charset="0"/>
              </a:defRPr>
            </a:lvl2pPr>
            <a:lvl3pPr marL="1146011" indent="-229202">
              <a:defRPr>
                <a:solidFill>
                  <a:schemeClr val="tx1"/>
                </a:solidFill>
                <a:latin typeface="Arial" panose="020B0604020202020204" pitchFamily="34" charset="0"/>
                <a:cs typeface="Arial" panose="020B0604020202020204" pitchFamily="34" charset="0"/>
              </a:defRPr>
            </a:lvl3pPr>
            <a:lvl4pPr marL="1604416" indent="-229202">
              <a:defRPr>
                <a:solidFill>
                  <a:schemeClr val="tx1"/>
                </a:solidFill>
                <a:latin typeface="Arial" panose="020B0604020202020204" pitchFamily="34" charset="0"/>
                <a:cs typeface="Arial" panose="020B0604020202020204" pitchFamily="34" charset="0"/>
              </a:defRPr>
            </a:lvl4pPr>
            <a:lvl5pPr marL="2062821" indent="-229202">
              <a:defRPr>
                <a:solidFill>
                  <a:schemeClr val="tx1"/>
                </a:solidFill>
                <a:latin typeface="Arial" panose="020B0604020202020204" pitchFamily="34" charset="0"/>
                <a:cs typeface="Arial" panose="020B0604020202020204" pitchFamily="34" charset="0"/>
              </a:defRPr>
            </a:lvl5pPr>
            <a:lvl6pPr marL="251494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6707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1919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7132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E6D904F-4F69-4397-8BFD-A277374C1138}" type="slidenum">
              <a:rPr lang="en-GB" altLang="en-US">
                <a:latin typeface="Calibri" panose="020F0502020204030204" pitchFamily="34" charset="0"/>
              </a:rPr>
              <a:pPr/>
              <a:t>13</a:t>
            </a:fld>
            <a:endParaRPr lang="en-GB" altLang="en-US">
              <a:latin typeface="Calibri" panose="020F0502020204030204"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a:extLst>
              <a:ext uri="{FF2B5EF4-FFF2-40B4-BE49-F238E27FC236}">
                <a16:creationId xmlns:a16="http://schemas.microsoft.com/office/drawing/2014/main" id="{B785D203-23C6-4507-9134-94B2CC4AAF0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2771" name="Rectangle 3">
            <a:extLst>
              <a:ext uri="{FF2B5EF4-FFF2-40B4-BE49-F238E27FC236}">
                <a16:creationId xmlns:a16="http://schemas.microsoft.com/office/drawing/2014/main" id="{8403CCB3-7C09-4A43-AB6B-A3A50D84FC5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GB" altLang="en-US"/>
              <a:t>This is a good time to ‘say all the sounds’ along with all the parents.</a:t>
            </a:r>
          </a:p>
          <a:p>
            <a:pPr eaLnBrk="1" hangingPunct="1"/>
            <a:endParaRPr lang="en-GB" altLang="en-US"/>
          </a:p>
          <a:p>
            <a:pPr eaLnBrk="1" hangingPunct="1"/>
            <a:r>
              <a:rPr lang="en-GB" altLang="en-US"/>
              <a:t>[Make sure you draw attention to the ‘schwa’ ‘uh’ when saying the consonant sounds e.g. avoid saying ‘suh’ instead of /s/ and ‘kuh’ instead of /k/ and so on.]</a:t>
            </a:r>
          </a:p>
        </p:txBody>
      </p:sp>
      <p:sp>
        <p:nvSpPr>
          <p:cNvPr id="32772" name="Slide Number Placeholder 3">
            <a:extLst>
              <a:ext uri="{FF2B5EF4-FFF2-40B4-BE49-F238E27FC236}">
                <a16:creationId xmlns:a16="http://schemas.microsoft.com/office/drawing/2014/main" id="{82949E02-3ED8-4FE0-9BD6-535C6F78BA11}"/>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4123" indent="-285718">
              <a:defRPr>
                <a:solidFill>
                  <a:schemeClr val="tx1"/>
                </a:solidFill>
                <a:latin typeface="Arial" panose="020B0604020202020204" pitchFamily="34" charset="0"/>
                <a:cs typeface="Arial" panose="020B0604020202020204" pitchFamily="34" charset="0"/>
              </a:defRPr>
            </a:lvl2pPr>
            <a:lvl3pPr marL="1146011" indent="-229202">
              <a:defRPr>
                <a:solidFill>
                  <a:schemeClr val="tx1"/>
                </a:solidFill>
                <a:latin typeface="Arial" panose="020B0604020202020204" pitchFamily="34" charset="0"/>
                <a:cs typeface="Arial" panose="020B0604020202020204" pitchFamily="34" charset="0"/>
              </a:defRPr>
            </a:lvl3pPr>
            <a:lvl4pPr marL="1604416" indent="-229202">
              <a:defRPr>
                <a:solidFill>
                  <a:schemeClr val="tx1"/>
                </a:solidFill>
                <a:latin typeface="Arial" panose="020B0604020202020204" pitchFamily="34" charset="0"/>
                <a:cs typeface="Arial" panose="020B0604020202020204" pitchFamily="34" charset="0"/>
              </a:defRPr>
            </a:lvl4pPr>
            <a:lvl5pPr marL="2062821" indent="-229202">
              <a:defRPr>
                <a:solidFill>
                  <a:schemeClr val="tx1"/>
                </a:solidFill>
                <a:latin typeface="Arial" panose="020B0604020202020204" pitchFamily="34" charset="0"/>
                <a:cs typeface="Arial" panose="020B0604020202020204" pitchFamily="34" charset="0"/>
              </a:defRPr>
            </a:lvl5pPr>
            <a:lvl6pPr marL="251494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6707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1919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7132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99F0C20-2BAD-4770-A84A-6BE3F4A31E8C}" type="slidenum">
              <a:rPr lang="en-GB" altLang="en-US">
                <a:latin typeface="Calibri" panose="020F0502020204030204" pitchFamily="34" charset="0"/>
              </a:rPr>
              <a:pPr/>
              <a:t>14</a:t>
            </a:fld>
            <a:endParaRPr lang="en-GB" altLang="en-US">
              <a:latin typeface="Calibri" panose="020F0502020204030204" pitchFamily="34"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a:extLst>
              <a:ext uri="{FF2B5EF4-FFF2-40B4-BE49-F238E27FC236}">
                <a16:creationId xmlns:a16="http://schemas.microsoft.com/office/drawing/2014/main" id="{B785D203-23C6-4507-9134-94B2CC4AAF0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2771" name="Rectangle 3">
            <a:extLst>
              <a:ext uri="{FF2B5EF4-FFF2-40B4-BE49-F238E27FC236}">
                <a16:creationId xmlns:a16="http://schemas.microsoft.com/office/drawing/2014/main" id="{8403CCB3-7C09-4A43-AB6B-A3A50D84FC5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GB" altLang="en-US"/>
              <a:t>This is a good time to ‘say all the sounds’ along with all the parents.</a:t>
            </a:r>
          </a:p>
          <a:p>
            <a:pPr eaLnBrk="1" hangingPunct="1"/>
            <a:endParaRPr lang="en-GB" altLang="en-US"/>
          </a:p>
          <a:p>
            <a:pPr eaLnBrk="1" hangingPunct="1"/>
            <a:r>
              <a:rPr lang="en-GB" altLang="en-US"/>
              <a:t>[Make sure you draw attention to the ‘schwa’ ‘uh’ when saying the consonant sounds e.g. avoid saying ‘suh’ instead of /s/ and ‘kuh’ instead of /k/ and so on.]</a:t>
            </a:r>
          </a:p>
        </p:txBody>
      </p:sp>
      <p:sp>
        <p:nvSpPr>
          <p:cNvPr id="32772" name="Slide Number Placeholder 3">
            <a:extLst>
              <a:ext uri="{FF2B5EF4-FFF2-40B4-BE49-F238E27FC236}">
                <a16:creationId xmlns:a16="http://schemas.microsoft.com/office/drawing/2014/main" id="{82949E02-3ED8-4FE0-9BD6-535C6F78BA11}"/>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4123" indent="-285718">
              <a:defRPr>
                <a:solidFill>
                  <a:schemeClr val="tx1"/>
                </a:solidFill>
                <a:latin typeface="Arial" panose="020B0604020202020204" pitchFamily="34" charset="0"/>
                <a:cs typeface="Arial" panose="020B0604020202020204" pitchFamily="34" charset="0"/>
              </a:defRPr>
            </a:lvl2pPr>
            <a:lvl3pPr marL="1146011" indent="-229202">
              <a:defRPr>
                <a:solidFill>
                  <a:schemeClr val="tx1"/>
                </a:solidFill>
                <a:latin typeface="Arial" panose="020B0604020202020204" pitchFamily="34" charset="0"/>
                <a:cs typeface="Arial" panose="020B0604020202020204" pitchFamily="34" charset="0"/>
              </a:defRPr>
            </a:lvl3pPr>
            <a:lvl4pPr marL="1604416" indent="-229202">
              <a:defRPr>
                <a:solidFill>
                  <a:schemeClr val="tx1"/>
                </a:solidFill>
                <a:latin typeface="Arial" panose="020B0604020202020204" pitchFamily="34" charset="0"/>
                <a:cs typeface="Arial" panose="020B0604020202020204" pitchFamily="34" charset="0"/>
              </a:defRPr>
            </a:lvl4pPr>
            <a:lvl5pPr marL="2062821" indent="-229202">
              <a:defRPr>
                <a:solidFill>
                  <a:schemeClr val="tx1"/>
                </a:solidFill>
                <a:latin typeface="Arial" panose="020B0604020202020204" pitchFamily="34" charset="0"/>
                <a:cs typeface="Arial" panose="020B0604020202020204" pitchFamily="34" charset="0"/>
              </a:defRPr>
            </a:lvl5pPr>
            <a:lvl6pPr marL="251494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6707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1919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7132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99F0C20-2BAD-4770-A84A-6BE3F4A31E8C}" type="slidenum">
              <a:rPr lang="en-GB" altLang="en-US">
                <a:latin typeface="Calibri" panose="020F0502020204030204" pitchFamily="34" charset="0"/>
              </a:rPr>
              <a:pPr/>
              <a:t>15</a:t>
            </a:fld>
            <a:endParaRPr lang="en-GB" altLang="en-US">
              <a:latin typeface="Calibri" panose="020F0502020204030204" pitchFamily="34" charset="0"/>
            </a:endParaRPr>
          </a:p>
        </p:txBody>
      </p:sp>
    </p:spTree>
    <p:extLst>
      <p:ext uri="{BB962C8B-B14F-4D97-AF65-F5344CB8AC3E}">
        <p14:creationId xmlns:p14="http://schemas.microsoft.com/office/powerpoint/2010/main" val="335447293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a:extLst>
              <a:ext uri="{FF2B5EF4-FFF2-40B4-BE49-F238E27FC236}">
                <a16:creationId xmlns:a16="http://schemas.microsoft.com/office/drawing/2014/main" id="{CB3889A1-38CA-48C1-836C-3CD2E2FE281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3" name="Notes Placeholder 2">
            <a:extLst>
              <a:ext uri="{FF2B5EF4-FFF2-40B4-BE49-F238E27FC236}">
                <a16:creationId xmlns:a16="http://schemas.microsoft.com/office/drawing/2014/main" id="{E26FBC6F-A395-4FC7-85C0-D40DED307CA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At first we focus on activities and conversations to develop children’s awareness of what is meant by ‘sound’.</a:t>
            </a:r>
          </a:p>
          <a:p>
            <a:endParaRPr lang="en-GB" altLang="en-US"/>
          </a:p>
          <a:p>
            <a:r>
              <a:rPr lang="en-GB" altLang="en-US"/>
              <a:t>These books can be used flexibly if required – for example, for extra opportunities to talk one to one or in small groups for children with speech and language difficulties, for children with English as a new or additional language. </a:t>
            </a:r>
          </a:p>
        </p:txBody>
      </p:sp>
      <p:sp>
        <p:nvSpPr>
          <p:cNvPr id="35844" name="Slide Number Placeholder 3">
            <a:extLst>
              <a:ext uri="{FF2B5EF4-FFF2-40B4-BE49-F238E27FC236}">
                <a16:creationId xmlns:a16="http://schemas.microsoft.com/office/drawing/2014/main" id="{CC428986-02CC-4F75-8E60-96D42E8037F0}"/>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4123" indent="-285718">
              <a:defRPr>
                <a:solidFill>
                  <a:schemeClr val="tx1"/>
                </a:solidFill>
                <a:latin typeface="Arial" panose="020B0604020202020204" pitchFamily="34" charset="0"/>
                <a:cs typeface="Arial" panose="020B0604020202020204" pitchFamily="34" charset="0"/>
              </a:defRPr>
            </a:lvl2pPr>
            <a:lvl3pPr marL="1146011" indent="-229202">
              <a:defRPr>
                <a:solidFill>
                  <a:schemeClr val="tx1"/>
                </a:solidFill>
                <a:latin typeface="Arial" panose="020B0604020202020204" pitchFamily="34" charset="0"/>
                <a:cs typeface="Arial" panose="020B0604020202020204" pitchFamily="34" charset="0"/>
              </a:defRPr>
            </a:lvl3pPr>
            <a:lvl4pPr marL="1604416" indent="-229202">
              <a:defRPr>
                <a:solidFill>
                  <a:schemeClr val="tx1"/>
                </a:solidFill>
                <a:latin typeface="Arial" panose="020B0604020202020204" pitchFamily="34" charset="0"/>
                <a:cs typeface="Arial" panose="020B0604020202020204" pitchFamily="34" charset="0"/>
              </a:defRPr>
            </a:lvl4pPr>
            <a:lvl5pPr marL="2062821" indent="-229202">
              <a:defRPr>
                <a:solidFill>
                  <a:schemeClr val="tx1"/>
                </a:solidFill>
                <a:latin typeface="Arial" panose="020B0604020202020204" pitchFamily="34" charset="0"/>
                <a:cs typeface="Arial" panose="020B0604020202020204" pitchFamily="34" charset="0"/>
              </a:defRPr>
            </a:lvl5pPr>
            <a:lvl6pPr marL="251494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6707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1919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7132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869C258A-4154-4742-B66E-3BC194850301}" type="slidenum">
              <a:rPr lang="en-GB" altLang="en-US">
                <a:latin typeface="Calibri" panose="020F0502020204030204" pitchFamily="34" charset="0"/>
              </a:rPr>
              <a:pPr/>
              <a:t>17</a:t>
            </a:fld>
            <a:endParaRPr lang="en-GB" altLang="en-US">
              <a:latin typeface="Calibri" panose="020F0502020204030204" pitchFamily="34"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a:extLst>
              <a:ext uri="{FF2B5EF4-FFF2-40B4-BE49-F238E27FC236}">
                <a16:creationId xmlns:a16="http://schemas.microsoft.com/office/drawing/2014/main" id="{9CD47A47-A037-43F3-BB75-0C8564676721}"/>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Notes Placeholder 2">
            <a:extLst>
              <a:ext uri="{FF2B5EF4-FFF2-40B4-BE49-F238E27FC236}">
                <a16:creationId xmlns:a16="http://schemas.microsoft.com/office/drawing/2014/main" id="{29C2506D-A3D1-4379-A599-B41B90EF9776}"/>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Parents can help to train children in their awareness of sounds of speech.</a:t>
            </a:r>
          </a:p>
          <a:p>
            <a:endParaRPr lang="en-GB" altLang="en-US"/>
          </a:p>
          <a:p>
            <a:r>
              <a:rPr lang="en-GB" altLang="en-US"/>
              <a:t>Make up games where you are training your child’s ‘ear’ to ‘hear’ the words from the separate sounds which is a sub-skill of reading – and to break up whole spoken words into their constituent sounds which is a sub-skill of spelling.</a:t>
            </a:r>
          </a:p>
          <a:p>
            <a:endParaRPr lang="en-GB" altLang="en-US"/>
          </a:p>
          <a:p>
            <a:r>
              <a:rPr lang="en-GB" altLang="en-US"/>
              <a:t>Notice that, for the reading sub-skill, you </a:t>
            </a:r>
            <a:r>
              <a:rPr lang="en-GB" altLang="en-US" b="1"/>
              <a:t>start with the separate sounds of the words </a:t>
            </a:r>
            <a:r>
              <a:rPr lang="en-GB" altLang="en-US"/>
              <a:t>then say the whole word (your child can start to discern the whole word).</a:t>
            </a:r>
          </a:p>
          <a:p>
            <a:endParaRPr lang="en-GB" altLang="en-US"/>
          </a:p>
          <a:p>
            <a:r>
              <a:rPr lang="en-GB" altLang="en-US"/>
              <a:t>For the spelling sub-skill, you say </a:t>
            </a:r>
            <a:r>
              <a:rPr lang="en-GB" altLang="en-US" b="1"/>
              <a:t>the whole word first </a:t>
            </a:r>
            <a:r>
              <a:rPr lang="en-GB" altLang="en-US"/>
              <a:t>followed by saying the separate sounds and eventually the child will be able to do this.</a:t>
            </a:r>
          </a:p>
        </p:txBody>
      </p:sp>
      <p:sp>
        <p:nvSpPr>
          <p:cNvPr id="37892" name="Slide Number Placeholder 3">
            <a:extLst>
              <a:ext uri="{FF2B5EF4-FFF2-40B4-BE49-F238E27FC236}">
                <a16:creationId xmlns:a16="http://schemas.microsoft.com/office/drawing/2014/main" id="{62550F91-9FA4-4AF8-A249-282892B8FB91}"/>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4123" indent="-285718">
              <a:defRPr>
                <a:solidFill>
                  <a:schemeClr val="tx1"/>
                </a:solidFill>
                <a:latin typeface="Arial" panose="020B0604020202020204" pitchFamily="34" charset="0"/>
                <a:cs typeface="Arial" panose="020B0604020202020204" pitchFamily="34" charset="0"/>
              </a:defRPr>
            </a:lvl2pPr>
            <a:lvl3pPr marL="1146011" indent="-229202">
              <a:defRPr>
                <a:solidFill>
                  <a:schemeClr val="tx1"/>
                </a:solidFill>
                <a:latin typeface="Arial" panose="020B0604020202020204" pitchFamily="34" charset="0"/>
                <a:cs typeface="Arial" panose="020B0604020202020204" pitchFamily="34" charset="0"/>
              </a:defRPr>
            </a:lvl3pPr>
            <a:lvl4pPr marL="1604416" indent="-229202">
              <a:defRPr>
                <a:solidFill>
                  <a:schemeClr val="tx1"/>
                </a:solidFill>
                <a:latin typeface="Arial" panose="020B0604020202020204" pitchFamily="34" charset="0"/>
                <a:cs typeface="Arial" panose="020B0604020202020204" pitchFamily="34" charset="0"/>
              </a:defRPr>
            </a:lvl4pPr>
            <a:lvl5pPr marL="2062821" indent="-229202">
              <a:defRPr>
                <a:solidFill>
                  <a:schemeClr val="tx1"/>
                </a:solidFill>
                <a:latin typeface="Arial" panose="020B0604020202020204" pitchFamily="34" charset="0"/>
                <a:cs typeface="Arial" panose="020B0604020202020204" pitchFamily="34" charset="0"/>
              </a:defRPr>
            </a:lvl5pPr>
            <a:lvl6pPr marL="251494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6707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1919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7132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36988676-FD21-4E58-972A-AC42ECD99F29}" type="slidenum">
              <a:rPr lang="en-GB" altLang="en-US">
                <a:latin typeface="Calibri" panose="020F0502020204030204" pitchFamily="34" charset="0"/>
              </a:rPr>
              <a:pPr/>
              <a:t>18</a:t>
            </a:fld>
            <a:endParaRPr lang="en-GB" altLang="en-US">
              <a:latin typeface="Calibri" panose="020F0502020204030204" pitchFamily="34"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a:extLst>
              <a:ext uri="{FF2B5EF4-FFF2-40B4-BE49-F238E27FC236}">
                <a16:creationId xmlns:a16="http://schemas.microsoft.com/office/drawing/2014/main" id="{FF0EF15F-7B53-440A-91DC-775AA95E59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3DCEBD52-3813-435B-BC75-4C99F72D4D50}"/>
              </a:ext>
            </a:extLst>
          </p:cNvPr>
          <p:cNvSpPr>
            <a:spLocks noGrp="1"/>
          </p:cNvSpPr>
          <p:nvPr>
            <p:ph type="body" idx="1"/>
          </p:nvPr>
        </p:nvSpPr>
        <p:spPr/>
        <p:txBody>
          <a:bodyPr>
            <a:normAutofit/>
          </a:bodyPr>
          <a:lstStyle/>
          <a:p>
            <a:pPr>
              <a:defRPr/>
            </a:pPr>
            <a:r>
              <a:rPr lang="en-GB" dirty="0"/>
              <a:t> </a:t>
            </a:r>
          </a:p>
          <a:p>
            <a:pPr marL="231152" indent="-231152">
              <a:buFont typeface="+mj-lt"/>
              <a:buAutoNum type="arabicPeriod"/>
              <a:defRPr/>
            </a:pPr>
            <a:r>
              <a:rPr lang="en-GB" dirty="0"/>
              <a:t>Finger trace the grapheme whilst saying the sound of letter groups, not individual letters (e.g. /</a:t>
            </a:r>
            <a:r>
              <a:rPr lang="en-GB" dirty="0" err="1"/>
              <a:t>ch</a:t>
            </a:r>
            <a:r>
              <a:rPr lang="en-GB" dirty="0"/>
              <a:t>/ not /k/ /h/). Say the prompt picture-word slowly to recall the focus sound.</a:t>
            </a:r>
          </a:p>
          <a:p>
            <a:pPr marL="231152" indent="-231152">
              <a:buFont typeface="+mj-lt"/>
              <a:buAutoNum type="arabicPeriod"/>
              <a:defRPr/>
            </a:pPr>
            <a:endParaRPr lang="en-GB" dirty="0"/>
          </a:p>
          <a:p>
            <a:pPr marL="231152" indent="-231152">
              <a:buFont typeface="+mj-lt"/>
              <a:buAutoNum type="arabicPeriod"/>
              <a:defRPr/>
            </a:pPr>
            <a:r>
              <a:rPr lang="en-GB" dirty="0"/>
              <a:t>There are cumulative words on the back of each card for reading and spelling with the focus letter/s-sound correspondence in all positions. Shorter and longer words are included. They provide printed words for quick blending practice and the printed words equip the teacher to provide spoken words for oral segmenting and spelling. [</a:t>
            </a:r>
            <a:r>
              <a:rPr lang="en-GB" dirty="0" err="1"/>
              <a:t>Quickfirst</a:t>
            </a:r>
            <a:r>
              <a:rPr lang="en-GB" dirty="0"/>
              <a:t> ‘revisit and review’]</a:t>
            </a:r>
          </a:p>
          <a:p>
            <a:pPr marL="231152" indent="-231152">
              <a:buFont typeface="+mj-lt"/>
              <a:buAutoNum type="arabicPeriod"/>
              <a:defRPr/>
            </a:pPr>
            <a:endParaRPr lang="en-GB" dirty="0"/>
          </a:p>
          <a:p>
            <a:pPr marL="231152" indent="-231152">
              <a:buFont typeface="+mj-lt"/>
              <a:buAutoNum type="arabicPeriod"/>
              <a:defRPr/>
            </a:pPr>
            <a:r>
              <a:rPr lang="en-GB" dirty="0"/>
              <a:t>All the resources are colour-coded and numbered to help with the progression throughout the programme and organisation of the resources. Consider having two sets of the Flash Cards – one for the teacher’s use and the planned phonics sessions, and a set for building up over time for ‘continuous provision’ for the children to play with.</a:t>
            </a:r>
          </a:p>
        </p:txBody>
      </p:sp>
      <p:sp>
        <p:nvSpPr>
          <p:cNvPr id="39940" name="Slide Number Placeholder 3">
            <a:extLst>
              <a:ext uri="{FF2B5EF4-FFF2-40B4-BE49-F238E27FC236}">
                <a16:creationId xmlns:a16="http://schemas.microsoft.com/office/drawing/2014/main" id="{4A866912-165A-4914-9CCA-01D90FF79611}"/>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4123" indent="-285718">
              <a:defRPr>
                <a:solidFill>
                  <a:schemeClr val="tx1"/>
                </a:solidFill>
                <a:latin typeface="Arial" panose="020B0604020202020204" pitchFamily="34" charset="0"/>
                <a:cs typeface="Arial" panose="020B0604020202020204" pitchFamily="34" charset="0"/>
              </a:defRPr>
            </a:lvl2pPr>
            <a:lvl3pPr marL="1146011" indent="-229202">
              <a:defRPr>
                <a:solidFill>
                  <a:schemeClr val="tx1"/>
                </a:solidFill>
                <a:latin typeface="Arial" panose="020B0604020202020204" pitchFamily="34" charset="0"/>
                <a:cs typeface="Arial" panose="020B0604020202020204" pitchFamily="34" charset="0"/>
              </a:defRPr>
            </a:lvl3pPr>
            <a:lvl4pPr marL="1604416" indent="-229202">
              <a:defRPr>
                <a:solidFill>
                  <a:schemeClr val="tx1"/>
                </a:solidFill>
                <a:latin typeface="Arial" panose="020B0604020202020204" pitchFamily="34" charset="0"/>
                <a:cs typeface="Arial" panose="020B0604020202020204" pitchFamily="34" charset="0"/>
              </a:defRPr>
            </a:lvl4pPr>
            <a:lvl5pPr marL="2062821" indent="-229202">
              <a:defRPr>
                <a:solidFill>
                  <a:schemeClr val="tx1"/>
                </a:solidFill>
                <a:latin typeface="Arial" panose="020B0604020202020204" pitchFamily="34" charset="0"/>
                <a:cs typeface="Arial" panose="020B0604020202020204" pitchFamily="34" charset="0"/>
              </a:defRPr>
            </a:lvl5pPr>
            <a:lvl6pPr marL="251494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6707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1919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7132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86BD8DFC-6116-414C-8DAE-90F38D441F1C}" type="slidenum">
              <a:rPr lang="en-GB" altLang="en-US">
                <a:latin typeface="Calibri" panose="020F0502020204030204" pitchFamily="34" charset="0"/>
              </a:rPr>
              <a:pPr/>
              <a:t>19</a:t>
            </a:fld>
            <a:endParaRPr lang="en-GB" altLang="en-US">
              <a:latin typeface="Calibri" panose="020F0502020204030204" pitchFamily="34"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a:extLst>
              <a:ext uri="{FF2B5EF4-FFF2-40B4-BE49-F238E27FC236}">
                <a16:creationId xmlns:a16="http://schemas.microsoft.com/office/drawing/2014/main" id="{BCC24AA5-1217-4FC8-ACBA-6C65B5958D2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987" name="Notes Placeholder 2">
            <a:extLst>
              <a:ext uri="{FF2B5EF4-FFF2-40B4-BE49-F238E27FC236}">
                <a16:creationId xmlns:a16="http://schemas.microsoft.com/office/drawing/2014/main" id="{89FE2EE0-2AE2-4EE2-8C22-C5CA8EBEC83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GB" altLang="en-US" b="1"/>
              <a:t>Take a close look at the FP Alphabetic Code Chart and the attendees’ mini alphabetic codes.</a:t>
            </a:r>
          </a:p>
          <a:p>
            <a:pPr eaLnBrk="1" hangingPunct="1"/>
            <a:r>
              <a:rPr lang="en-GB" altLang="en-US"/>
              <a:t> </a:t>
            </a:r>
          </a:p>
          <a:p>
            <a:pPr eaLnBrk="1" hangingPunct="1"/>
            <a:r>
              <a:rPr lang="en-GB" altLang="en-US"/>
              <a:t>Why is the letter ‘k’ used to denote the sound instead of a ‘c’?</a:t>
            </a:r>
          </a:p>
          <a:p>
            <a:pPr eaLnBrk="1" hangingPunct="1"/>
            <a:endParaRPr lang="en-GB" altLang="en-US"/>
          </a:p>
          <a:p>
            <a:pPr eaLnBrk="1" hangingPunct="1"/>
            <a:r>
              <a:rPr lang="en-GB" altLang="en-US"/>
              <a:t>A mnemonic system is an ‘aid to memory’. </a:t>
            </a:r>
          </a:p>
          <a:p>
            <a:pPr eaLnBrk="1" hangingPunct="1"/>
            <a:endParaRPr lang="en-GB" altLang="en-US"/>
          </a:p>
          <a:p>
            <a:pPr eaLnBrk="1" hangingPunct="1"/>
            <a:r>
              <a:rPr lang="en-GB" altLang="en-US"/>
              <a:t>Say the key picture very slowly indeed (take a deep breath first) and the first sound /k/ pops out followed by the /ee/ sound. So, at first, the picture prompts the focus sound. Later, the focus sound and grapheme may be within or at the end of a word.</a:t>
            </a:r>
          </a:p>
          <a:p>
            <a:pPr eaLnBrk="1" hangingPunct="1"/>
            <a:endParaRPr lang="en-GB" altLang="en-US"/>
          </a:p>
          <a:p>
            <a:pPr eaLnBrk="1" hangingPunct="1"/>
            <a:r>
              <a:rPr lang="en-GB" altLang="en-US"/>
              <a:t>The printed words provide examples of the focus letter/s-sound correspondence in the context of a real word.</a:t>
            </a:r>
          </a:p>
        </p:txBody>
      </p:sp>
      <p:sp>
        <p:nvSpPr>
          <p:cNvPr id="41988" name="Slide Number Placeholder 3">
            <a:extLst>
              <a:ext uri="{FF2B5EF4-FFF2-40B4-BE49-F238E27FC236}">
                <a16:creationId xmlns:a16="http://schemas.microsoft.com/office/drawing/2014/main" id="{A4A2C348-2590-49AF-88EB-1B4D0087E94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4123" indent="-285718">
              <a:defRPr>
                <a:solidFill>
                  <a:schemeClr val="tx1"/>
                </a:solidFill>
                <a:latin typeface="Arial" panose="020B0604020202020204" pitchFamily="34" charset="0"/>
                <a:cs typeface="Arial" panose="020B0604020202020204" pitchFamily="34" charset="0"/>
              </a:defRPr>
            </a:lvl2pPr>
            <a:lvl3pPr marL="1146011" indent="-229202">
              <a:defRPr>
                <a:solidFill>
                  <a:schemeClr val="tx1"/>
                </a:solidFill>
                <a:latin typeface="Arial" panose="020B0604020202020204" pitchFamily="34" charset="0"/>
                <a:cs typeface="Arial" panose="020B0604020202020204" pitchFamily="34" charset="0"/>
              </a:defRPr>
            </a:lvl3pPr>
            <a:lvl4pPr marL="1604416" indent="-229202">
              <a:defRPr>
                <a:solidFill>
                  <a:schemeClr val="tx1"/>
                </a:solidFill>
                <a:latin typeface="Arial" panose="020B0604020202020204" pitchFamily="34" charset="0"/>
                <a:cs typeface="Arial" panose="020B0604020202020204" pitchFamily="34" charset="0"/>
              </a:defRPr>
            </a:lvl4pPr>
            <a:lvl5pPr marL="2062821" indent="-229202">
              <a:defRPr>
                <a:solidFill>
                  <a:schemeClr val="tx1"/>
                </a:solidFill>
                <a:latin typeface="Arial" panose="020B0604020202020204" pitchFamily="34" charset="0"/>
                <a:cs typeface="Arial" panose="020B0604020202020204" pitchFamily="34" charset="0"/>
              </a:defRPr>
            </a:lvl5pPr>
            <a:lvl6pPr marL="251494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6707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1919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7132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1A253A8A-5539-4C81-B2C2-52745C02092B}" type="slidenum">
              <a:rPr lang="en-GB" altLang="en-US">
                <a:latin typeface="Calibri" panose="020F0502020204030204" pitchFamily="34" charset="0"/>
              </a:rPr>
              <a:pPr/>
              <a:t>20</a:t>
            </a:fld>
            <a:endParaRPr lang="en-GB" altLang="en-US">
              <a:latin typeface="Calibri" panose="020F0502020204030204" pitchFamily="34"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a:extLst>
              <a:ext uri="{FF2B5EF4-FFF2-40B4-BE49-F238E27FC236}">
                <a16:creationId xmlns:a16="http://schemas.microsoft.com/office/drawing/2014/main" id="{49D77512-FDC0-4FF3-858B-746B9555D93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5" name="Notes Placeholder 2">
            <a:extLst>
              <a:ext uri="{FF2B5EF4-FFF2-40B4-BE49-F238E27FC236}">
                <a16:creationId xmlns:a16="http://schemas.microsoft.com/office/drawing/2014/main" id="{EC5175F3-2804-4503-A79E-C75F4849BE4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Various resources support learning letter/s-sound correspondences to AUTOMATICITY.</a:t>
            </a:r>
          </a:p>
          <a:p>
            <a:r>
              <a:rPr lang="en-GB" altLang="en-US"/>
              <a:t>Teachers can use some different core resources whilst the children practise the same skills.</a:t>
            </a:r>
          </a:p>
          <a:p>
            <a:endParaRPr lang="en-GB" altLang="en-US"/>
          </a:p>
        </p:txBody>
      </p:sp>
      <p:sp>
        <p:nvSpPr>
          <p:cNvPr id="44036" name="Slide Number Placeholder 3">
            <a:extLst>
              <a:ext uri="{FF2B5EF4-FFF2-40B4-BE49-F238E27FC236}">
                <a16:creationId xmlns:a16="http://schemas.microsoft.com/office/drawing/2014/main" id="{F3AFBDEC-2E78-45E2-BC0D-2CC439F61932}"/>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4123" indent="-285718">
              <a:defRPr>
                <a:solidFill>
                  <a:schemeClr val="tx1"/>
                </a:solidFill>
                <a:latin typeface="Arial" panose="020B0604020202020204" pitchFamily="34" charset="0"/>
                <a:cs typeface="Arial" panose="020B0604020202020204" pitchFamily="34" charset="0"/>
              </a:defRPr>
            </a:lvl2pPr>
            <a:lvl3pPr marL="1146011" indent="-229202">
              <a:defRPr>
                <a:solidFill>
                  <a:schemeClr val="tx1"/>
                </a:solidFill>
                <a:latin typeface="Arial" panose="020B0604020202020204" pitchFamily="34" charset="0"/>
                <a:cs typeface="Arial" panose="020B0604020202020204" pitchFamily="34" charset="0"/>
              </a:defRPr>
            </a:lvl3pPr>
            <a:lvl4pPr marL="1604416" indent="-229202">
              <a:defRPr>
                <a:solidFill>
                  <a:schemeClr val="tx1"/>
                </a:solidFill>
                <a:latin typeface="Arial" panose="020B0604020202020204" pitchFamily="34" charset="0"/>
                <a:cs typeface="Arial" panose="020B0604020202020204" pitchFamily="34" charset="0"/>
              </a:defRPr>
            </a:lvl4pPr>
            <a:lvl5pPr marL="2062821" indent="-229202">
              <a:defRPr>
                <a:solidFill>
                  <a:schemeClr val="tx1"/>
                </a:solidFill>
                <a:latin typeface="Arial" panose="020B0604020202020204" pitchFamily="34" charset="0"/>
                <a:cs typeface="Arial" panose="020B0604020202020204" pitchFamily="34" charset="0"/>
              </a:defRPr>
            </a:lvl5pPr>
            <a:lvl6pPr marL="251494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6707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1919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7132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401F37A6-FD29-4F26-93DF-B6DF436C9624}" type="slidenum">
              <a:rPr lang="en-GB" altLang="en-US">
                <a:latin typeface="Calibri" panose="020F0502020204030204" pitchFamily="34" charset="0"/>
              </a:rPr>
              <a:pPr/>
              <a:t>21</a:t>
            </a:fld>
            <a:endParaRPr lang="en-GB" altLang="en-US">
              <a:latin typeface="Calibri" panose="020F0502020204030204" pitchFamily="34"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a:extLst>
              <a:ext uri="{FF2B5EF4-FFF2-40B4-BE49-F238E27FC236}">
                <a16:creationId xmlns:a16="http://schemas.microsoft.com/office/drawing/2014/main" id="{B2C16814-CA8E-4F16-AFCF-B4BDA1BB85E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Notes Placeholder 2">
            <a:extLst>
              <a:ext uri="{FF2B5EF4-FFF2-40B4-BE49-F238E27FC236}">
                <a16:creationId xmlns:a16="http://schemas.microsoft.com/office/drawing/2014/main" id="{637923E8-BA7D-48E9-A092-3201C736241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All of these resources support learning letter/s-sound correspondences to AUTOMATICITY...</a:t>
            </a:r>
          </a:p>
          <a:p>
            <a:r>
              <a:rPr lang="en-GB" altLang="en-US"/>
              <a:t>Remember - From print to sound for reading – from sound to print for spelling.</a:t>
            </a:r>
          </a:p>
          <a:p>
            <a:endParaRPr lang="en-GB" altLang="en-US"/>
          </a:p>
          <a:p>
            <a:r>
              <a:rPr lang="en-GB" altLang="en-US"/>
              <a:t>When the Say the Sounds poster comes home in the phonics folder in the bookbag, the sounds can be practised at home.</a:t>
            </a:r>
          </a:p>
          <a:p>
            <a:endParaRPr lang="en-GB" altLang="en-US"/>
          </a:p>
          <a:p>
            <a:endParaRPr lang="en-GB" altLang="en-US"/>
          </a:p>
        </p:txBody>
      </p:sp>
      <p:sp>
        <p:nvSpPr>
          <p:cNvPr id="46084" name="Slide Number Placeholder 3">
            <a:extLst>
              <a:ext uri="{FF2B5EF4-FFF2-40B4-BE49-F238E27FC236}">
                <a16:creationId xmlns:a16="http://schemas.microsoft.com/office/drawing/2014/main" id="{0E10BC9A-4DB7-44C5-99DD-E056E2475F82}"/>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4123" indent="-285718">
              <a:defRPr>
                <a:solidFill>
                  <a:schemeClr val="tx1"/>
                </a:solidFill>
                <a:latin typeface="Arial" panose="020B0604020202020204" pitchFamily="34" charset="0"/>
                <a:cs typeface="Arial" panose="020B0604020202020204" pitchFamily="34" charset="0"/>
              </a:defRPr>
            </a:lvl2pPr>
            <a:lvl3pPr marL="1146011" indent="-229202">
              <a:defRPr>
                <a:solidFill>
                  <a:schemeClr val="tx1"/>
                </a:solidFill>
                <a:latin typeface="Arial" panose="020B0604020202020204" pitchFamily="34" charset="0"/>
                <a:cs typeface="Arial" panose="020B0604020202020204" pitchFamily="34" charset="0"/>
              </a:defRPr>
            </a:lvl3pPr>
            <a:lvl4pPr marL="1604416" indent="-229202">
              <a:defRPr>
                <a:solidFill>
                  <a:schemeClr val="tx1"/>
                </a:solidFill>
                <a:latin typeface="Arial" panose="020B0604020202020204" pitchFamily="34" charset="0"/>
                <a:cs typeface="Arial" panose="020B0604020202020204" pitchFamily="34" charset="0"/>
              </a:defRPr>
            </a:lvl4pPr>
            <a:lvl5pPr marL="2062821" indent="-229202">
              <a:defRPr>
                <a:solidFill>
                  <a:schemeClr val="tx1"/>
                </a:solidFill>
                <a:latin typeface="Arial" panose="020B0604020202020204" pitchFamily="34" charset="0"/>
                <a:cs typeface="Arial" panose="020B0604020202020204" pitchFamily="34" charset="0"/>
              </a:defRPr>
            </a:lvl5pPr>
            <a:lvl6pPr marL="251494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6707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1919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7132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3C7775C8-4865-4A84-99AF-6F8450E508F0}" type="slidenum">
              <a:rPr lang="en-GB" altLang="en-US">
                <a:latin typeface="Calibri" panose="020F0502020204030204" pitchFamily="34" charset="0"/>
              </a:rPr>
              <a:pPr/>
              <a:t>22</a:t>
            </a:fld>
            <a:endParaRPr lang="en-GB" altLang="en-US">
              <a:latin typeface="Calibri" panose="020F0502020204030204" pitchFamily="34"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a:extLst>
              <a:ext uri="{FF2B5EF4-FFF2-40B4-BE49-F238E27FC236}">
                <a16:creationId xmlns:a16="http://schemas.microsoft.com/office/drawing/2014/main" id="{A68D35D5-B6FD-4AC4-9F6C-2C29AC68B60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1" name="Notes Placeholder 2">
            <a:extLst>
              <a:ext uri="{FF2B5EF4-FFF2-40B4-BE49-F238E27FC236}">
                <a16:creationId xmlns:a16="http://schemas.microsoft.com/office/drawing/2014/main" id="{2DD721A4-F173-4FFE-94C0-3A21D71C0CB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We can use the Say the Sounds Posters for the sub-skill of spelling too. The adult says the sounds, and the pupils point to the graphemes, or air-write the letters and letter groups.</a:t>
            </a:r>
          </a:p>
          <a:p>
            <a:endParaRPr lang="en-GB" altLang="en-US"/>
          </a:p>
          <a:p>
            <a:r>
              <a:rPr lang="en-GB" altLang="en-US"/>
              <a:t>[Point under some graphemes for the parents to say the sounds. Then, in reverse, you say the sounds /d/, /h/ and /k/ and ask the parents to air-write the graphemes. When it gets to the /k/ sound, there needs to be greater clarity about ‘which’ /k/? Follow this with the next slide which explains.]</a:t>
            </a:r>
          </a:p>
          <a:p>
            <a:endParaRPr lang="en-GB" altLang="en-US"/>
          </a:p>
          <a:p>
            <a:r>
              <a:rPr lang="en-GB" altLang="en-US"/>
              <a:t>But how will the children know which grapheme to write for the /k/ sound?</a:t>
            </a:r>
          </a:p>
        </p:txBody>
      </p:sp>
      <p:sp>
        <p:nvSpPr>
          <p:cNvPr id="48132" name="Slide Number Placeholder 3">
            <a:extLst>
              <a:ext uri="{FF2B5EF4-FFF2-40B4-BE49-F238E27FC236}">
                <a16:creationId xmlns:a16="http://schemas.microsoft.com/office/drawing/2014/main" id="{DDA19518-D747-47D2-8385-0E2A53C6C191}"/>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4123" indent="-285718">
              <a:defRPr>
                <a:solidFill>
                  <a:schemeClr val="tx1"/>
                </a:solidFill>
                <a:latin typeface="Arial" panose="020B0604020202020204" pitchFamily="34" charset="0"/>
                <a:cs typeface="Arial" panose="020B0604020202020204" pitchFamily="34" charset="0"/>
              </a:defRPr>
            </a:lvl2pPr>
            <a:lvl3pPr marL="1146011" indent="-229202">
              <a:defRPr>
                <a:solidFill>
                  <a:schemeClr val="tx1"/>
                </a:solidFill>
                <a:latin typeface="Arial" panose="020B0604020202020204" pitchFamily="34" charset="0"/>
                <a:cs typeface="Arial" panose="020B0604020202020204" pitchFamily="34" charset="0"/>
              </a:defRPr>
            </a:lvl3pPr>
            <a:lvl4pPr marL="1604416" indent="-229202">
              <a:defRPr>
                <a:solidFill>
                  <a:schemeClr val="tx1"/>
                </a:solidFill>
                <a:latin typeface="Arial" panose="020B0604020202020204" pitchFamily="34" charset="0"/>
                <a:cs typeface="Arial" panose="020B0604020202020204" pitchFamily="34" charset="0"/>
              </a:defRPr>
            </a:lvl4pPr>
            <a:lvl5pPr marL="2062821" indent="-229202">
              <a:defRPr>
                <a:solidFill>
                  <a:schemeClr val="tx1"/>
                </a:solidFill>
                <a:latin typeface="Arial" panose="020B0604020202020204" pitchFamily="34" charset="0"/>
                <a:cs typeface="Arial" panose="020B0604020202020204" pitchFamily="34" charset="0"/>
              </a:defRPr>
            </a:lvl5pPr>
            <a:lvl6pPr marL="251494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6707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1919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7132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8601033B-5A77-4DF9-AB82-3592FC48E830}" type="slidenum">
              <a:rPr lang="en-GB" altLang="en-US">
                <a:latin typeface="Calibri" panose="020F0502020204030204" pitchFamily="34" charset="0"/>
              </a:rPr>
              <a:pPr/>
              <a:t>23</a:t>
            </a:fld>
            <a:endParaRPr lang="en-GB" altLang="en-US">
              <a:latin typeface="Calibri" panose="020F0502020204030204" pitchFamily="34"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a:extLst>
              <a:ext uri="{FF2B5EF4-FFF2-40B4-BE49-F238E27FC236}">
                <a16:creationId xmlns:a16="http://schemas.microsoft.com/office/drawing/2014/main" id="{750AB166-F39E-40FE-BD4D-FF3857C9C7F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179" name="Notes Placeholder 2">
            <a:extLst>
              <a:ext uri="{FF2B5EF4-FFF2-40B4-BE49-F238E27FC236}">
                <a16:creationId xmlns:a16="http://schemas.microsoft.com/office/drawing/2014/main" id="{85A42B8D-E001-4836-8DE9-CBBE5DAA12B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The mnemonic system for the spelling alternatives is invaluable and it extends throughout the alphabetic code and the FP programme (and the PI programme) – not just for prompting the sounds, but also for providing examples of words for the spelling alternatives.</a:t>
            </a:r>
          </a:p>
        </p:txBody>
      </p:sp>
      <p:sp>
        <p:nvSpPr>
          <p:cNvPr id="50180" name="Slide Number Placeholder 3">
            <a:extLst>
              <a:ext uri="{FF2B5EF4-FFF2-40B4-BE49-F238E27FC236}">
                <a16:creationId xmlns:a16="http://schemas.microsoft.com/office/drawing/2014/main" id="{FF762F78-C1D7-4427-AB63-B6345EB331C9}"/>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4123" indent="-285718">
              <a:defRPr>
                <a:solidFill>
                  <a:schemeClr val="tx1"/>
                </a:solidFill>
                <a:latin typeface="Arial" panose="020B0604020202020204" pitchFamily="34" charset="0"/>
                <a:cs typeface="Arial" panose="020B0604020202020204" pitchFamily="34" charset="0"/>
              </a:defRPr>
            </a:lvl2pPr>
            <a:lvl3pPr marL="1146011" indent="-229202">
              <a:defRPr>
                <a:solidFill>
                  <a:schemeClr val="tx1"/>
                </a:solidFill>
                <a:latin typeface="Arial" panose="020B0604020202020204" pitchFamily="34" charset="0"/>
                <a:cs typeface="Arial" panose="020B0604020202020204" pitchFamily="34" charset="0"/>
              </a:defRPr>
            </a:lvl3pPr>
            <a:lvl4pPr marL="1604416" indent="-229202">
              <a:defRPr>
                <a:solidFill>
                  <a:schemeClr val="tx1"/>
                </a:solidFill>
                <a:latin typeface="Arial" panose="020B0604020202020204" pitchFamily="34" charset="0"/>
                <a:cs typeface="Arial" panose="020B0604020202020204" pitchFamily="34" charset="0"/>
              </a:defRPr>
            </a:lvl4pPr>
            <a:lvl5pPr marL="2062821" indent="-229202">
              <a:defRPr>
                <a:solidFill>
                  <a:schemeClr val="tx1"/>
                </a:solidFill>
                <a:latin typeface="Arial" panose="020B0604020202020204" pitchFamily="34" charset="0"/>
                <a:cs typeface="Arial" panose="020B0604020202020204" pitchFamily="34" charset="0"/>
              </a:defRPr>
            </a:lvl5pPr>
            <a:lvl6pPr marL="251494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6707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1919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7132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E59D80E9-5D7A-4F2A-A410-9402D8B6BA37}" type="slidenum">
              <a:rPr lang="en-GB" altLang="en-US">
                <a:latin typeface="Calibri" panose="020F0502020204030204" pitchFamily="34" charset="0"/>
              </a:rPr>
              <a:pPr/>
              <a:t>24</a:t>
            </a:fld>
            <a:endParaRPr lang="en-GB" altLang="en-US">
              <a:latin typeface="Calibri" panose="020F0502020204030204" pitchFamily="34"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a:extLst>
              <a:ext uri="{FF2B5EF4-FFF2-40B4-BE49-F238E27FC236}">
                <a16:creationId xmlns:a16="http://schemas.microsoft.com/office/drawing/2014/main" id="{85EE54B8-7FCD-4365-BA53-335538E0208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Notes Placeholder 2">
            <a:extLst>
              <a:ext uri="{FF2B5EF4-FFF2-40B4-BE49-F238E27FC236}">
                <a16:creationId xmlns:a16="http://schemas.microsoft.com/office/drawing/2014/main" id="{53901A36-9BF7-4CDC-9356-CFB9244DABD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For decoding, study (scan) the printed word before sounding out and blending – because the ‘reader’ needs to see if there are any ‘letter groups’ to consider for the sounding out and blending process.</a:t>
            </a:r>
          </a:p>
        </p:txBody>
      </p:sp>
      <p:sp>
        <p:nvSpPr>
          <p:cNvPr id="52228" name="Slide Number Placeholder 3">
            <a:extLst>
              <a:ext uri="{FF2B5EF4-FFF2-40B4-BE49-F238E27FC236}">
                <a16:creationId xmlns:a16="http://schemas.microsoft.com/office/drawing/2014/main" id="{2CE39F53-733C-4455-85DA-E46E88D5A2F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4123" indent="-285718">
              <a:defRPr>
                <a:solidFill>
                  <a:schemeClr val="tx1"/>
                </a:solidFill>
                <a:latin typeface="Arial" panose="020B0604020202020204" pitchFamily="34" charset="0"/>
                <a:cs typeface="Arial" panose="020B0604020202020204" pitchFamily="34" charset="0"/>
              </a:defRPr>
            </a:lvl2pPr>
            <a:lvl3pPr marL="1146011" indent="-229202">
              <a:defRPr>
                <a:solidFill>
                  <a:schemeClr val="tx1"/>
                </a:solidFill>
                <a:latin typeface="Arial" panose="020B0604020202020204" pitchFamily="34" charset="0"/>
                <a:cs typeface="Arial" panose="020B0604020202020204" pitchFamily="34" charset="0"/>
              </a:defRPr>
            </a:lvl3pPr>
            <a:lvl4pPr marL="1604416" indent="-229202">
              <a:defRPr>
                <a:solidFill>
                  <a:schemeClr val="tx1"/>
                </a:solidFill>
                <a:latin typeface="Arial" panose="020B0604020202020204" pitchFamily="34" charset="0"/>
                <a:cs typeface="Arial" panose="020B0604020202020204" pitchFamily="34" charset="0"/>
              </a:defRPr>
            </a:lvl4pPr>
            <a:lvl5pPr marL="2062821" indent="-229202">
              <a:defRPr>
                <a:solidFill>
                  <a:schemeClr val="tx1"/>
                </a:solidFill>
                <a:latin typeface="Arial" panose="020B0604020202020204" pitchFamily="34" charset="0"/>
                <a:cs typeface="Arial" panose="020B0604020202020204" pitchFamily="34" charset="0"/>
              </a:defRPr>
            </a:lvl5pPr>
            <a:lvl6pPr marL="251494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6707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1919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7132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2601FD2-8191-4516-B105-1A039BED123F}" type="slidenum">
              <a:rPr lang="en-GB" altLang="en-US">
                <a:latin typeface="Calibri" panose="020F0502020204030204" pitchFamily="34" charset="0"/>
              </a:rPr>
              <a:pPr/>
              <a:t>25</a:t>
            </a:fld>
            <a:endParaRPr lang="en-GB" altLang="en-US">
              <a:latin typeface="Calibri" panose="020F0502020204030204" pitchFamily="34"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a:extLst>
              <a:ext uri="{FF2B5EF4-FFF2-40B4-BE49-F238E27FC236}">
                <a16:creationId xmlns:a16="http://schemas.microsoft.com/office/drawing/2014/main" id="{7A5067E0-E2A8-4BB3-9E2F-50045C7C54A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4275" name="Notes Placeholder 2">
            <a:extLst>
              <a:ext uri="{FF2B5EF4-FFF2-40B4-BE49-F238E27FC236}">
                <a16:creationId xmlns:a16="http://schemas.microsoft.com/office/drawing/2014/main" id="{C85E2FCA-8633-427F-8802-B70D3810F63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Teach this routine well to the children. Point under, or tap under, each letter and letter group from left to right.</a:t>
            </a:r>
          </a:p>
          <a:p>
            <a:endParaRPr lang="en-US" altLang="en-US"/>
          </a:p>
          <a:p>
            <a:r>
              <a:rPr lang="en-US" altLang="en-US"/>
              <a:t>Run your finger under the whole word which allows a ‘moment’ to say the whole spoken word.</a:t>
            </a:r>
          </a:p>
          <a:p>
            <a:endParaRPr lang="en-US" altLang="en-US"/>
          </a:p>
          <a:p>
            <a:r>
              <a:rPr lang="en-US" altLang="en-US"/>
              <a:t>All the staff need to use the same phonics hand routines.</a:t>
            </a:r>
          </a:p>
        </p:txBody>
      </p:sp>
      <p:sp>
        <p:nvSpPr>
          <p:cNvPr id="54276" name="Slide Number Placeholder 3">
            <a:extLst>
              <a:ext uri="{FF2B5EF4-FFF2-40B4-BE49-F238E27FC236}">
                <a16:creationId xmlns:a16="http://schemas.microsoft.com/office/drawing/2014/main" id="{CCD9506B-5294-48D7-B876-EB05CFE8229F}"/>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4123" indent="-285718">
              <a:defRPr>
                <a:solidFill>
                  <a:schemeClr val="tx1"/>
                </a:solidFill>
                <a:latin typeface="Arial" panose="020B0604020202020204" pitchFamily="34" charset="0"/>
                <a:cs typeface="Arial" panose="020B0604020202020204" pitchFamily="34" charset="0"/>
              </a:defRPr>
            </a:lvl2pPr>
            <a:lvl3pPr marL="1146011" indent="-229202">
              <a:defRPr>
                <a:solidFill>
                  <a:schemeClr val="tx1"/>
                </a:solidFill>
                <a:latin typeface="Arial" panose="020B0604020202020204" pitchFamily="34" charset="0"/>
                <a:cs typeface="Arial" panose="020B0604020202020204" pitchFamily="34" charset="0"/>
              </a:defRPr>
            </a:lvl3pPr>
            <a:lvl4pPr marL="1604416" indent="-229202">
              <a:defRPr>
                <a:solidFill>
                  <a:schemeClr val="tx1"/>
                </a:solidFill>
                <a:latin typeface="Arial" panose="020B0604020202020204" pitchFamily="34" charset="0"/>
                <a:cs typeface="Arial" panose="020B0604020202020204" pitchFamily="34" charset="0"/>
              </a:defRPr>
            </a:lvl4pPr>
            <a:lvl5pPr marL="2062821" indent="-229202">
              <a:defRPr>
                <a:solidFill>
                  <a:schemeClr val="tx1"/>
                </a:solidFill>
                <a:latin typeface="Arial" panose="020B0604020202020204" pitchFamily="34" charset="0"/>
                <a:cs typeface="Arial" panose="020B0604020202020204" pitchFamily="34" charset="0"/>
              </a:defRPr>
            </a:lvl5pPr>
            <a:lvl6pPr marL="251494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6707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1919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7132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65EDC3A5-D835-426C-AE4B-4902EB4DB704}" type="slidenum">
              <a:rPr lang="en-GB" altLang="en-US">
                <a:latin typeface="Calibri" panose="020F0502020204030204" pitchFamily="34" charset="0"/>
              </a:rPr>
              <a:pPr/>
              <a:t>26</a:t>
            </a:fld>
            <a:endParaRPr lang="en-GB" altLang="en-US">
              <a:latin typeface="Calibri" panose="020F0502020204030204" pitchFamily="34" charset="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a:extLst>
              <a:ext uri="{FF2B5EF4-FFF2-40B4-BE49-F238E27FC236}">
                <a16:creationId xmlns:a16="http://schemas.microsoft.com/office/drawing/2014/main" id="{4148C0A7-344C-467A-AAE1-CE6918B1B0C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6323" name="Notes Placeholder 2">
            <a:extLst>
              <a:ext uri="{FF2B5EF4-FFF2-40B4-BE49-F238E27FC236}">
                <a16:creationId xmlns:a16="http://schemas.microsoft.com/office/drawing/2014/main" id="{08EE4C2E-64B7-404C-B975-4574375C25D6}"/>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All the staff can practise this routine and do it the same as one another. Remember not to face the children because the children need to see modelling in the same way as they do the tallying themselves.</a:t>
            </a:r>
          </a:p>
        </p:txBody>
      </p:sp>
      <p:sp>
        <p:nvSpPr>
          <p:cNvPr id="56324" name="Slide Number Placeholder 3">
            <a:extLst>
              <a:ext uri="{FF2B5EF4-FFF2-40B4-BE49-F238E27FC236}">
                <a16:creationId xmlns:a16="http://schemas.microsoft.com/office/drawing/2014/main" id="{65AC1964-00B4-4392-88A9-D7823923D6C4}"/>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4123" indent="-285718">
              <a:defRPr>
                <a:solidFill>
                  <a:schemeClr val="tx1"/>
                </a:solidFill>
                <a:latin typeface="Arial" panose="020B0604020202020204" pitchFamily="34" charset="0"/>
                <a:cs typeface="Arial" panose="020B0604020202020204" pitchFamily="34" charset="0"/>
              </a:defRPr>
            </a:lvl2pPr>
            <a:lvl3pPr marL="1146011" indent="-229202">
              <a:defRPr>
                <a:solidFill>
                  <a:schemeClr val="tx1"/>
                </a:solidFill>
                <a:latin typeface="Arial" panose="020B0604020202020204" pitchFamily="34" charset="0"/>
                <a:cs typeface="Arial" panose="020B0604020202020204" pitchFamily="34" charset="0"/>
              </a:defRPr>
            </a:lvl3pPr>
            <a:lvl4pPr marL="1604416" indent="-229202">
              <a:defRPr>
                <a:solidFill>
                  <a:schemeClr val="tx1"/>
                </a:solidFill>
                <a:latin typeface="Arial" panose="020B0604020202020204" pitchFamily="34" charset="0"/>
                <a:cs typeface="Arial" panose="020B0604020202020204" pitchFamily="34" charset="0"/>
              </a:defRPr>
            </a:lvl4pPr>
            <a:lvl5pPr marL="2062821" indent="-229202">
              <a:defRPr>
                <a:solidFill>
                  <a:schemeClr val="tx1"/>
                </a:solidFill>
                <a:latin typeface="Arial" panose="020B0604020202020204" pitchFamily="34" charset="0"/>
                <a:cs typeface="Arial" panose="020B0604020202020204" pitchFamily="34" charset="0"/>
              </a:defRPr>
            </a:lvl5pPr>
            <a:lvl6pPr marL="251494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6707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1919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7132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0965F200-6D7E-4954-A329-263D2BF86728}" type="slidenum">
              <a:rPr lang="en-GB" altLang="en-US">
                <a:latin typeface="Calibri" panose="020F0502020204030204" pitchFamily="34" charset="0"/>
              </a:rPr>
              <a:pPr/>
              <a:t>27</a:t>
            </a:fld>
            <a:endParaRPr lang="en-GB" altLang="en-US">
              <a:latin typeface="Calibri" panose="020F0502020204030204" pitchFamily="34" charset="0"/>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Image Placeholder 1">
            <a:extLst>
              <a:ext uri="{FF2B5EF4-FFF2-40B4-BE49-F238E27FC236}">
                <a16:creationId xmlns:a16="http://schemas.microsoft.com/office/drawing/2014/main" id="{86A7AB7A-A080-4055-86DB-A04E649E78B1}"/>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8371" name="Notes Placeholder 2">
            <a:extLst>
              <a:ext uri="{FF2B5EF4-FFF2-40B4-BE49-F238E27FC236}">
                <a16:creationId xmlns:a16="http://schemas.microsoft.com/office/drawing/2014/main" id="{B60722E0-714A-4983-8DE3-61F5DC47F7B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Sound dashes should be long enough for more than one letter, and have only small spaces between each dash.</a:t>
            </a:r>
          </a:p>
        </p:txBody>
      </p:sp>
      <p:sp>
        <p:nvSpPr>
          <p:cNvPr id="58372" name="Slide Number Placeholder 3">
            <a:extLst>
              <a:ext uri="{FF2B5EF4-FFF2-40B4-BE49-F238E27FC236}">
                <a16:creationId xmlns:a16="http://schemas.microsoft.com/office/drawing/2014/main" id="{6C99B891-D3A4-4D52-BAD7-AA87C73664EA}"/>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4123" indent="-285718">
              <a:defRPr>
                <a:solidFill>
                  <a:schemeClr val="tx1"/>
                </a:solidFill>
                <a:latin typeface="Arial" panose="020B0604020202020204" pitchFamily="34" charset="0"/>
                <a:cs typeface="Arial" panose="020B0604020202020204" pitchFamily="34" charset="0"/>
              </a:defRPr>
            </a:lvl2pPr>
            <a:lvl3pPr marL="1146011" indent="-229202">
              <a:defRPr>
                <a:solidFill>
                  <a:schemeClr val="tx1"/>
                </a:solidFill>
                <a:latin typeface="Arial" panose="020B0604020202020204" pitchFamily="34" charset="0"/>
                <a:cs typeface="Arial" panose="020B0604020202020204" pitchFamily="34" charset="0"/>
              </a:defRPr>
            </a:lvl3pPr>
            <a:lvl4pPr marL="1604416" indent="-229202">
              <a:defRPr>
                <a:solidFill>
                  <a:schemeClr val="tx1"/>
                </a:solidFill>
                <a:latin typeface="Arial" panose="020B0604020202020204" pitchFamily="34" charset="0"/>
                <a:cs typeface="Arial" panose="020B0604020202020204" pitchFamily="34" charset="0"/>
              </a:defRPr>
            </a:lvl4pPr>
            <a:lvl5pPr marL="2062821" indent="-229202">
              <a:defRPr>
                <a:solidFill>
                  <a:schemeClr val="tx1"/>
                </a:solidFill>
                <a:latin typeface="Arial" panose="020B0604020202020204" pitchFamily="34" charset="0"/>
                <a:cs typeface="Arial" panose="020B0604020202020204" pitchFamily="34" charset="0"/>
              </a:defRPr>
            </a:lvl5pPr>
            <a:lvl6pPr marL="251494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6707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1919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7132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C7212B53-425A-48D7-9116-A8B53D5C28B4}" type="slidenum">
              <a:rPr lang="en-GB" altLang="en-US">
                <a:latin typeface="Calibri" panose="020F0502020204030204" pitchFamily="34" charset="0"/>
              </a:rPr>
              <a:pPr/>
              <a:t>28</a:t>
            </a:fld>
            <a:endParaRPr lang="en-GB" altLang="en-US">
              <a:latin typeface="Calibri" panose="020F0502020204030204" pitchFamily="34" charset="0"/>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a:extLst>
              <a:ext uri="{FF2B5EF4-FFF2-40B4-BE49-F238E27FC236}">
                <a16:creationId xmlns:a16="http://schemas.microsoft.com/office/drawing/2014/main" id="{9FA1F004-C926-4AD1-BB5C-3962A03C343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0419" name="Notes Placeholder 2">
            <a:extLst>
              <a:ext uri="{FF2B5EF4-FFF2-40B4-BE49-F238E27FC236}">
                <a16:creationId xmlns:a16="http://schemas.microsoft.com/office/drawing/2014/main" id="{3CAB020D-4B25-4F76-8DD3-CD2F6DE5A38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When the children are being taught joined handwriting, still use ‘print letters’ for the sound dashes, then fully joined writing for the whole word written beneath.</a:t>
            </a:r>
          </a:p>
          <a:p>
            <a:endParaRPr lang="en-US" altLang="en-US"/>
          </a:p>
          <a:p>
            <a:r>
              <a:rPr lang="en-US" altLang="en-US"/>
              <a:t>This is scaffolded spelling – not invented spelling, or ‘phonically plausible’ spelling. </a:t>
            </a:r>
          </a:p>
          <a:p>
            <a:endParaRPr lang="en-US" altLang="en-US"/>
          </a:p>
          <a:p>
            <a:r>
              <a:rPr lang="en-US" altLang="en-US"/>
              <a:t>In the FP phonics routines on the Activity Sheets, children cannot tick their own spelling until the adult has verified that it is correct. Check the spelling on the sound dashes for confirmation. Then tick. Then write the whole printed word.</a:t>
            </a:r>
          </a:p>
        </p:txBody>
      </p:sp>
      <p:sp>
        <p:nvSpPr>
          <p:cNvPr id="60420" name="Slide Number Placeholder 3">
            <a:extLst>
              <a:ext uri="{FF2B5EF4-FFF2-40B4-BE49-F238E27FC236}">
                <a16:creationId xmlns:a16="http://schemas.microsoft.com/office/drawing/2014/main" id="{FB9004E7-248E-45E2-A16A-7DB972DD330F}"/>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4123" indent="-285718">
              <a:defRPr>
                <a:solidFill>
                  <a:schemeClr val="tx1"/>
                </a:solidFill>
                <a:latin typeface="Arial" panose="020B0604020202020204" pitchFamily="34" charset="0"/>
                <a:cs typeface="Arial" panose="020B0604020202020204" pitchFamily="34" charset="0"/>
              </a:defRPr>
            </a:lvl2pPr>
            <a:lvl3pPr marL="1146011" indent="-229202">
              <a:defRPr>
                <a:solidFill>
                  <a:schemeClr val="tx1"/>
                </a:solidFill>
                <a:latin typeface="Arial" panose="020B0604020202020204" pitchFamily="34" charset="0"/>
                <a:cs typeface="Arial" panose="020B0604020202020204" pitchFamily="34" charset="0"/>
              </a:defRPr>
            </a:lvl3pPr>
            <a:lvl4pPr marL="1604416" indent="-229202">
              <a:defRPr>
                <a:solidFill>
                  <a:schemeClr val="tx1"/>
                </a:solidFill>
                <a:latin typeface="Arial" panose="020B0604020202020204" pitchFamily="34" charset="0"/>
                <a:cs typeface="Arial" panose="020B0604020202020204" pitchFamily="34" charset="0"/>
              </a:defRPr>
            </a:lvl4pPr>
            <a:lvl5pPr marL="2062821" indent="-229202">
              <a:defRPr>
                <a:solidFill>
                  <a:schemeClr val="tx1"/>
                </a:solidFill>
                <a:latin typeface="Arial" panose="020B0604020202020204" pitchFamily="34" charset="0"/>
                <a:cs typeface="Arial" panose="020B0604020202020204" pitchFamily="34" charset="0"/>
              </a:defRPr>
            </a:lvl5pPr>
            <a:lvl6pPr marL="251494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6707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1919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7132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019BD637-C3AB-467A-B179-A8A6FF4EEF6A}" type="slidenum">
              <a:rPr lang="en-GB" altLang="en-US">
                <a:latin typeface="Calibri" panose="020F0502020204030204" pitchFamily="34" charset="0"/>
              </a:rPr>
              <a:pPr/>
              <a:t>29</a:t>
            </a:fld>
            <a:endParaRPr lang="en-GB" altLang="en-US">
              <a:latin typeface="Calibri" panose="020F0502020204030204" pitchFamily="34" charset="0"/>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a:extLst>
              <a:ext uri="{FF2B5EF4-FFF2-40B4-BE49-F238E27FC236}">
                <a16:creationId xmlns:a16="http://schemas.microsoft.com/office/drawing/2014/main" id="{4793828F-B8C5-43B9-9DD5-3ECC9806BD8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2467" name="Notes Placeholder 2">
            <a:extLst>
              <a:ext uri="{FF2B5EF4-FFF2-40B4-BE49-F238E27FC236}">
                <a16:creationId xmlns:a16="http://schemas.microsoft.com/office/drawing/2014/main" id="{ECBFB336-85B1-4B2B-8002-5CFD47978AF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GB" altLang="en-US"/>
              <a:t>Many current UK cumulative decodable reading books provide explicit guidance for the supporting adults in the cover notes for blending.</a:t>
            </a:r>
          </a:p>
          <a:p>
            <a:pPr eaLnBrk="1" hangingPunct="1"/>
            <a:endParaRPr lang="en-GB" altLang="en-US"/>
          </a:p>
          <a:p>
            <a:pPr eaLnBrk="1" hangingPunct="1"/>
            <a:r>
              <a:rPr lang="en-GB" altLang="en-US"/>
              <a:t>The FP Sounds Books give guidance for both blending </a:t>
            </a:r>
            <a:r>
              <a:rPr lang="en-GB" altLang="en-US" b="1"/>
              <a:t>and segmenting for spelling</a:t>
            </a:r>
            <a:r>
              <a:rPr lang="en-GB" altLang="en-US"/>
              <a:t>.</a:t>
            </a:r>
          </a:p>
        </p:txBody>
      </p:sp>
      <p:sp>
        <p:nvSpPr>
          <p:cNvPr id="62468" name="Slide Number Placeholder 3">
            <a:extLst>
              <a:ext uri="{FF2B5EF4-FFF2-40B4-BE49-F238E27FC236}">
                <a16:creationId xmlns:a16="http://schemas.microsoft.com/office/drawing/2014/main" id="{211C0880-B09C-419E-B3D7-603AE33074F9}"/>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4123" indent="-285718">
              <a:defRPr>
                <a:solidFill>
                  <a:schemeClr val="tx1"/>
                </a:solidFill>
                <a:latin typeface="Arial" panose="020B0604020202020204" pitchFamily="34" charset="0"/>
                <a:cs typeface="Arial" panose="020B0604020202020204" pitchFamily="34" charset="0"/>
              </a:defRPr>
            </a:lvl2pPr>
            <a:lvl3pPr marL="1146011" indent="-229202">
              <a:defRPr>
                <a:solidFill>
                  <a:schemeClr val="tx1"/>
                </a:solidFill>
                <a:latin typeface="Arial" panose="020B0604020202020204" pitchFamily="34" charset="0"/>
                <a:cs typeface="Arial" panose="020B0604020202020204" pitchFamily="34" charset="0"/>
              </a:defRPr>
            </a:lvl3pPr>
            <a:lvl4pPr marL="1604416" indent="-229202">
              <a:defRPr>
                <a:solidFill>
                  <a:schemeClr val="tx1"/>
                </a:solidFill>
                <a:latin typeface="Arial" panose="020B0604020202020204" pitchFamily="34" charset="0"/>
                <a:cs typeface="Arial" panose="020B0604020202020204" pitchFamily="34" charset="0"/>
              </a:defRPr>
            </a:lvl4pPr>
            <a:lvl5pPr marL="2062821" indent="-229202">
              <a:defRPr>
                <a:solidFill>
                  <a:schemeClr val="tx1"/>
                </a:solidFill>
                <a:latin typeface="Arial" panose="020B0604020202020204" pitchFamily="34" charset="0"/>
                <a:cs typeface="Arial" panose="020B0604020202020204" pitchFamily="34" charset="0"/>
              </a:defRPr>
            </a:lvl5pPr>
            <a:lvl6pPr marL="251494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6707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1919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7132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FC012270-487C-4125-B754-03F26D120029}" type="slidenum">
              <a:rPr lang="en-GB" altLang="en-US">
                <a:latin typeface="Calibri" panose="020F0502020204030204" pitchFamily="34" charset="0"/>
              </a:rPr>
              <a:pPr/>
              <a:t>30</a:t>
            </a:fld>
            <a:endParaRPr lang="en-GB" altLang="en-US">
              <a:latin typeface="Calibri" panose="020F0502020204030204" pitchFamily="34" charset="0"/>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a:extLst>
              <a:ext uri="{FF2B5EF4-FFF2-40B4-BE49-F238E27FC236}">
                <a16:creationId xmlns:a16="http://schemas.microsoft.com/office/drawing/2014/main" id="{9B9C14A1-6583-4A49-A7B3-A33B0EDF145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4515" name="Notes Placeholder 2">
            <a:extLst>
              <a:ext uri="{FF2B5EF4-FFF2-40B4-BE49-F238E27FC236}">
                <a16:creationId xmlns:a16="http://schemas.microsoft.com/office/drawing/2014/main" id="{585080B0-AD70-45C2-8FB3-C6E4D92F179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There are 48 beautifully illustrated Sounds Books - phonics teaching and learning books – the original 42 books have matching spreads via the web-based interactive resources.</a:t>
            </a:r>
          </a:p>
          <a:p>
            <a:endParaRPr lang="en-GB" altLang="en-US"/>
          </a:p>
          <a:p>
            <a:r>
              <a:rPr lang="en-GB" altLang="en-US"/>
              <a:t>The Level 1 books – you could call them the ‘cloud’ books because of the white cloud-like shape around their titles – are matched to phase 1. These focus on ‘sounds’ and do not introduce letter shapes. Only the first ‘original’ 6 titles are featured on the interactive platform.</a:t>
            </a:r>
          </a:p>
          <a:p>
            <a:endParaRPr lang="en-GB" altLang="en-US"/>
          </a:p>
          <a:p>
            <a:r>
              <a:rPr lang="en-GB" altLang="en-US"/>
              <a:t>Letter shapes and phonemes are introduced in Sounds Book 1 at Level 1+. This and subsequent books are numbered as they feature the systematic introduction of the letter/s-sound correspondences of the alphabetic code. So the Sounds Books with letters are numbered 1 to 36.</a:t>
            </a:r>
          </a:p>
          <a:p>
            <a:endParaRPr lang="en-GB" altLang="en-US"/>
          </a:p>
          <a:p>
            <a:r>
              <a:rPr lang="en-GB" altLang="en-US"/>
              <a:t>Let’s look at the ‘systematic, planned programme’ to consider the possible pace for introducing the letter/s-sound correspondences:</a:t>
            </a:r>
          </a:p>
          <a:p>
            <a:endParaRPr lang="en-GB" altLang="en-US"/>
          </a:p>
          <a:p>
            <a:r>
              <a:rPr lang="en-GB" altLang="en-US"/>
              <a:t>With a slow, steady, planned pace of introducing the correspondences in one book even over two weeks, an extensive alphabetic code (as on the FP Alphabetic Code Chart) can be introduced over two years.</a:t>
            </a:r>
          </a:p>
          <a:p>
            <a:endParaRPr lang="en-GB" altLang="en-US"/>
          </a:p>
          <a:p>
            <a:r>
              <a:rPr lang="en-GB" altLang="en-US"/>
              <a:t>This allows for masses of consolidation and revision – and incidental teaching as required – for reading, spelling and writing. The slower, steady pace with lots of practice and embedded learning reduces the likelihood of children getting quickly left behind their peers – and increases the likelihood of all children succeeding.</a:t>
            </a:r>
          </a:p>
          <a:p>
            <a:endParaRPr lang="en-GB" altLang="en-US"/>
          </a:p>
          <a:p>
            <a:r>
              <a:rPr lang="en-GB" altLang="en-US"/>
              <a:t>With spelling and writing, this programme is appropriate for Year Two as well. Teachers need to decide when to actually ‘start’ to use the programme – this could be Reception, or Year One, or in some cases, Year Two teachers might find this suitable starting at an early stage in the programme. This is particularly the case when FP is used in contexts where children are taught English as an additional language – and FP can be used with older, hearing impaired children very successfully as there is so much emphasis on new vocabulary and language comprehension – not just learning ‘the code’.</a:t>
            </a:r>
          </a:p>
          <a:p>
            <a:endParaRPr lang="en-GB" altLang="en-US"/>
          </a:p>
        </p:txBody>
      </p:sp>
      <p:sp>
        <p:nvSpPr>
          <p:cNvPr id="64516" name="Slide Number Placeholder 3">
            <a:extLst>
              <a:ext uri="{FF2B5EF4-FFF2-40B4-BE49-F238E27FC236}">
                <a16:creationId xmlns:a16="http://schemas.microsoft.com/office/drawing/2014/main" id="{6BA44C87-A5EE-40D1-BCD3-3E57F96297AE}"/>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4123" indent="-285718">
              <a:defRPr>
                <a:solidFill>
                  <a:schemeClr val="tx1"/>
                </a:solidFill>
                <a:latin typeface="Arial" panose="020B0604020202020204" pitchFamily="34" charset="0"/>
                <a:cs typeface="Arial" panose="020B0604020202020204" pitchFamily="34" charset="0"/>
              </a:defRPr>
            </a:lvl2pPr>
            <a:lvl3pPr marL="1146011" indent="-229202">
              <a:defRPr>
                <a:solidFill>
                  <a:schemeClr val="tx1"/>
                </a:solidFill>
                <a:latin typeface="Arial" panose="020B0604020202020204" pitchFamily="34" charset="0"/>
                <a:cs typeface="Arial" panose="020B0604020202020204" pitchFamily="34" charset="0"/>
              </a:defRPr>
            </a:lvl3pPr>
            <a:lvl4pPr marL="1604416" indent="-229202">
              <a:defRPr>
                <a:solidFill>
                  <a:schemeClr val="tx1"/>
                </a:solidFill>
                <a:latin typeface="Arial" panose="020B0604020202020204" pitchFamily="34" charset="0"/>
                <a:cs typeface="Arial" panose="020B0604020202020204" pitchFamily="34" charset="0"/>
              </a:defRPr>
            </a:lvl4pPr>
            <a:lvl5pPr marL="2062821" indent="-229202">
              <a:defRPr>
                <a:solidFill>
                  <a:schemeClr val="tx1"/>
                </a:solidFill>
                <a:latin typeface="Arial" panose="020B0604020202020204" pitchFamily="34" charset="0"/>
                <a:cs typeface="Arial" panose="020B0604020202020204" pitchFamily="34" charset="0"/>
              </a:defRPr>
            </a:lvl5pPr>
            <a:lvl6pPr marL="251494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6707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1919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7132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3D7FC59-EE0D-48F8-A385-2F44C12C3D66}" type="slidenum">
              <a:rPr lang="en-GB" altLang="en-US">
                <a:latin typeface="Calibri" panose="020F0502020204030204" pitchFamily="34" charset="0"/>
              </a:rPr>
              <a:pPr/>
              <a:t>31</a:t>
            </a:fld>
            <a:endParaRPr lang="en-GB" altLang="en-US">
              <a:latin typeface="Calibri" panose="020F0502020204030204" pitchFamily="34" charset="0"/>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a:extLst>
              <a:ext uri="{FF2B5EF4-FFF2-40B4-BE49-F238E27FC236}">
                <a16:creationId xmlns:a16="http://schemas.microsoft.com/office/drawing/2014/main" id="{7E26282D-815B-4156-BB1D-4E460327369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6563" name="Notes Placeholder 2">
            <a:extLst>
              <a:ext uri="{FF2B5EF4-FFF2-40B4-BE49-F238E27FC236}">
                <a16:creationId xmlns:a16="http://schemas.microsoft.com/office/drawing/2014/main" id="{DC3949E3-12F2-4AF8-B4F8-3F25D9C6454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GB" altLang="en-US"/>
              <a:t>Floppy’s Phonics is truly picture-rich throughout the programme. The first books (the ‘cloud books’ or ‘Phase one’ books) do not introduce letter shapes but provide appropriate early years themes to develop speaking and listening – along with children engaging with the characters enjoying experiences in many different venues. </a:t>
            </a:r>
          </a:p>
          <a:p>
            <a:pPr eaLnBrk="1" hangingPunct="1"/>
            <a:endParaRPr lang="en-GB" altLang="en-US"/>
          </a:p>
          <a:p>
            <a:pPr eaLnBrk="1" hangingPunct="1"/>
            <a:r>
              <a:rPr lang="en-GB" altLang="en-US"/>
              <a:t>Developing children’s spoken language is essential and this also supports children’s reading capacity not just their speech.</a:t>
            </a:r>
          </a:p>
          <a:p>
            <a:pPr eaLnBrk="1" hangingPunct="1"/>
            <a:endParaRPr lang="en-GB" altLang="en-US"/>
          </a:p>
          <a:p>
            <a:pPr eaLnBrk="1" hangingPunct="1"/>
            <a:r>
              <a:rPr lang="en-GB" altLang="en-US"/>
              <a:t>Use these for nursery-aged children and also in Reception and for children with language problems. Use them in Reception, if required, alongside ‘Book 1’ of the FP programme – introducing </a:t>
            </a:r>
            <a:r>
              <a:rPr lang="en-GB" altLang="en-US" b="1"/>
              <a:t>letter shapes </a:t>
            </a:r>
            <a:r>
              <a:rPr lang="en-GB" altLang="en-US"/>
              <a:t>and sounds from the beginning of Reception. Don’t ‘wait’ to have completed the cloud books first.</a:t>
            </a:r>
          </a:p>
        </p:txBody>
      </p:sp>
      <p:sp>
        <p:nvSpPr>
          <p:cNvPr id="66564" name="Slide Number Placeholder 3">
            <a:extLst>
              <a:ext uri="{FF2B5EF4-FFF2-40B4-BE49-F238E27FC236}">
                <a16:creationId xmlns:a16="http://schemas.microsoft.com/office/drawing/2014/main" id="{FB8F9FE5-7881-46F1-A78B-D92F5134E8C2}"/>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4123" indent="-285718">
              <a:defRPr>
                <a:solidFill>
                  <a:schemeClr val="tx1"/>
                </a:solidFill>
                <a:latin typeface="Arial" panose="020B0604020202020204" pitchFamily="34" charset="0"/>
                <a:cs typeface="Arial" panose="020B0604020202020204" pitchFamily="34" charset="0"/>
              </a:defRPr>
            </a:lvl2pPr>
            <a:lvl3pPr marL="1146011" indent="-229202">
              <a:defRPr>
                <a:solidFill>
                  <a:schemeClr val="tx1"/>
                </a:solidFill>
                <a:latin typeface="Arial" panose="020B0604020202020204" pitchFamily="34" charset="0"/>
                <a:cs typeface="Arial" panose="020B0604020202020204" pitchFamily="34" charset="0"/>
              </a:defRPr>
            </a:lvl3pPr>
            <a:lvl4pPr marL="1604416" indent="-229202">
              <a:defRPr>
                <a:solidFill>
                  <a:schemeClr val="tx1"/>
                </a:solidFill>
                <a:latin typeface="Arial" panose="020B0604020202020204" pitchFamily="34" charset="0"/>
                <a:cs typeface="Arial" panose="020B0604020202020204" pitchFamily="34" charset="0"/>
              </a:defRPr>
            </a:lvl4pPr>
            <a:lvl5pPr marL="2062821" indent="-229202">
              <a:defRPr>
                <a:solidFill>
                  <a:schemeClr val="tx1"/>
                </a:solidFill>
                <a:latin typeface="Arial" panose="020B0604020202020204" pitchFamily="34" charset="0"/>
                <a:cs typeface="Arial" panose="020B0604020202020204" pitchFamily="34" charset="0"/>
              </a:defRPr>
            </a:lvl5pPr>
            <a:lvl6pPr marL="251494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6707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1919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7132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375AD979-4B78-486E-AF70-F612C6D95C54}" type="slidenum">
              <a:rPr lang="en-GB" altLang="en-US">
                <a:latin typeface="Calibri" panose="020F0502020204030204" pitchFamily="34" charset="0"/>
              </a:rPr>
              <a:pPr/>
              <a:t>32</a:t>
            </a:fld>
            <a:endParaRPr lang="en-GB" altLang="en-US">
              <a:latin typeface="Calibri" panose="020F0502020204030204" pitchFamily="34" charset="0"/>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a:extLst>
              <a:ext uri="{FF2B5EF4-FFF2-40B4-BE49-F238E27FC236}">
                <a16:creationId xmlns:a16="http://schemas.microsoft.com/office/drawing/2014/main" id="{8F017357-1F46-4F71-A180-C88A3CC7C31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8611" name="Notes Placeholder 2">
            <a:extLst>
              <a:ext uri="{FF2B5EF4-FFF2-40B4-BE49-F238E27FC236}">
                <a16:creationId xmlns:a16="http://schemas.microsoft.com/office/drawing/2014/main" id="{0F288B51-3D99-4ED3-89A2-0DBEBDFA8D6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en-US"/>
              <a:t>Floppy’s Phonics has an outstanding range of full colour illustrations in addition to many other simpler pictures throughout the programme.</a:t>
            </a:r>
          </a:p>
          <a:p>
            <a:pPr eaLnBrk="1" hangingPunct="1"/>
            <a:endParaRPr lang="en-US" altLang="en-US"/>
          </a:p>
          <a:p>
            <a:pPr eaLnBrk="1" hangingPunct="1"/>
            <a:r>
              <a:rPr lang="en-US" altLang="en-US"/>
              <a:t>These rich illustrations serve to develop oral language – masses of speaking and listening opportunities – building up a rich vocabulary and oracy.</a:t>
            </a:r>
          </a:p>
          <a:p>
            <a:pPr eaLnBrk="1" hangingPunct="1"/>
            <a:endParaRPr lang="en-US" altLang="en-US"/>
          </a:p>
          <a:p>
            <a:pPr eaLnBrk="1" hangingPunct="1"/>
            <a:r>
              <a:rPr lang="en-US" altLang="en-US"/>
              <a:t>In addition, the illustrations serve to introduce and embed the letter/s-sound correspondences of a very complex alphabetic code and spelling system, providing word examples for both reading and spelling.</a:t>
            </a:r>
          </a:p>
          <a:p>
            <a:pPr eaLnBrk="1" hangingPunct="1"/>
            <a:endParaRPr lang="en-US" altLang="en-US"/>
          </a:p>
          <a:p>
            <a:pPr eaLnBrk="1" hangingPunct="1"/>
            <a:r>
              <a:rPr lang="en-US" altLang="en-US"/>
              <a:t>This addresses both the technical code-based processes needed to be a reader, and the language comprehension needed to be a reader – as in the Simple View of Reading model. </a:t>
            </a:r>
          </a:p>
          <a:p>
            <a:pPr eaLnBrk="1" hangingPunct="1"/>
            <a:endParaRPr lang="en-US" altLang="en-US"/>
          </a:p>
          <a:p>
            <a:pPr eaLnBrk="1" hangingPunct="1"/>
            <a:r>
              <a:rPr lang="en-US" altLang="en-US"/>
              <a:t>The focus letter/s-sound correspondences are more memorable when linked to specific words exemplified by the characters and their activities in the pictures.</a:t>
            </a:r>
          </a:p>
          <a:p>
            <a:pPr eaLnBrk="1" hangingPunct="1"/>
            <a:endParaRPr lang="en-US" altLang="en-US"/>
          </a:p>
          <a:p>
            <a:pPr eaLnBrk="1" hangingPunct="1"/>
            <a:r>
              <a:rPr lang="en-US" altLang="en-US"/>
              <a:t>Over time, children are also supported in recalling ’spelling word banks’ through the words and illustrations in the Floppy’s Phonics programme. </a:t>
            </a:r>
          </a:p>
          <a:p>
            <a:endParaRPr lang="en-GB" altLang="en-US"/>
          </a:p>
        </p:txBody>
      </p:sp>
      <p:sp>
        <p:nvSpPr>
          <p:cNvPr id="68612" name="Slide Number Placeholder 3">
            <a:extLst>
              <a:ext uri="{FF2B5EF4-FFF2-40B4-BE49-F238E27FC236}">
                <a16:creationId xmlns:a16="http://schemas.microsoft.com/office/drawing/2014/main" id="{9166A730-0DF0-499F-BD20-73612845AE43}"/>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4123" indent="-285718">
              <a:defRPr>
                <a:solidFill>
                  <a:schemeClr val="tx1"/>
                </a:solidFill>
                <a:latin typeface="Arial" panose="020B0604020202020204" pitchFamily="34" charset="0"/>
                <a:cs typeface="Arial" panose="020B0604020202020204" pitchFamily="34" charset="0"/>
              </a:defRPr>
            </a:lvl2pPr>
            <a:lvl3pPr marL="1146011" indent="-229202">
              <a:defRPr>
                <a:solidFill>
                  <a:schemeClr val="tx1"/>
                </a:solidFill>
                <a:latin typeface="Arial" panose="020B0604020202020204" pitchFamily="34" charset="0"/>
                <a:cs typeface="Arial" panose="020B0604020202020204" pitchFamily="34" charset="0"/>
              </a:defRPr>
            </a:lvl3pPr>
            <a:lvl4pPr marL="1604416" indent="-229202">
              <a:defRPr>
                <a:solidFill>
                  <a:schemeClr val="tx1"/>
                </a:solidFill>
                <a:latin typeface="Arial" panose="020B0604020202020204" pitchFamily="34" charset="0"/>
                <a:cs typeface="Arial" panose="020B0604020202020204" pitchFamily="34" charset="0"/>
              </a:defRPr>
            </a:lvl4pPr>
            <a:lvl5pPr marL="2062821" indent="-229202">
              <a:defRPr>
                <a:solidFill>
                  <a:schemeClr val="tx1"/>
                </a:solidFill>
                <a:latin typeface="Arial" panose="020B0604020202020204" pitchFamily="34" charset="0"/>
                <a:cs typeface="Arial" panose="020B0604020202020204" pitchFamily="34" charset="0"/>
              </a:defRPr>
            </a:lvl5pPr>
            <a:lvl6pPr marL="251494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6707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1919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7132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7F5643FA-25D3-40FC-B2F7-238EF350118F}" type="slidenum">
              <a:rPr lang="en-GB" altLang="en-US">
                <a:latin typeface="Calibri" panose="020F0502020204030204" pitchFamily="34" charset="0"/>
              </a:rPr>
              <a:pPr/>
              <a:t>33</a:t>
            </a:fld>
            <a:endParaRPr lang="en-GB" altLang="en-US">
              <a:latin typeface="Calibri" panose="020F0502020204030204" pitchFamily="34" charset="0"/>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a:extLst>
              <a:ext uri="{FF2B5EF4-FFF2-40B4-BE49-F238E27FC236}">
                <a16:creationId xmlns:a16="http://schemas.microsoft.com/office/drawing/2014/main" id="{FBAD0D49-661B-4D40-AA2F-19EFF214CE5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0659" name="Notes Placeholder 2">
            <a:extLst>
              <a:ext uri="{FF2B5EF4-FFF2-40B4-BE49-F238E27FC236}">
                <a16:creationId xmlns:a16="http://schemas.microsoft.com/office/drawing/2014/main" id="{E0B79F04-5953-4492-9CFD-4AB178F36F0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230773" indent="-230773">
              <a:buFont typeface="Calibri" panose="020F0502020204030204" pitchFamily="34" charset="0"/>
              <a:buAutoNum type="arabicPeriod"/>
            </a:pPr>
            <a:r>
              <a:rPr lang="en-GB" altLang="en-US"/>
              <a:t>The ‘cover notes’ in the structured phonics books describe the blending for reading and the segmenting for spelling routines.</a:t>
            </a:r>
          </a:p>
          <a:p>
            <a:pPr marL="230773" indent="-230773">
              <a:buFont typeface="Calibri" panose="020F0502020204030204" pitchFamily="34" charset="0"/>
              <a:buAutoNum type="arabicPeriod"/>
            </a:pPr>
            <a:endParaRPr lang="en-GB" altLang="en-US"/>
          </a:p>
          <a:p>
            <a:pPr marL="230773" indent="-230773">
              <a:buFont typeface="Calibri" panose="020F0502020204030204" pitchFamily="34" charset="0"/>
              <a:buAutoNum type="arabicPeriod"/>
            </a:pPr>
            <a:r>
              <a:rPr lang="en-GB" altLang="en-US"/>
              <a:t>The main pages (sometimes four double-page spreads, sometimes three) introduce the letter/s-sound correspondences – these have correlating spreads on the interactive platform.</a:t>
            </a:r>
          </a:p>
          <a:p>
            <a:pPr marL="230773" indent="-230773">
              <a:buFont typeface="Calibri" panose="020F0502020204030204" pitchFamily="34" charset="0"/>
              <a:buAutoNum type="arabicPeriod"/>
            </a:pPr>
            <a:endParaRPr lang="en-GB" altLang="en-US"/>
          </a:p>
          <a:p>
            <a:pPr marL="230773" indent="-230773">
              <a:buFont typeface="Calibri" panose="020F0502020204030204" pitchFamily="34" charset="0"/>
              <a:buAutoNum type="arabicPeriod"/>
            </a:pPr>
            <a:r>
              <a:rPr lang="en-GB" altLang="en-US"/>
              <a:t>The end pages (bottom row on the slide) allow for revision and consolidation of the learning for: recognising the graphemes, handwriting, reading, writing, drawing – the children can use personal exercise books to extend their writing and drawing activities. </a:t>
            </a:r>
            <a:r>
              <a:rPr lang="en-GB" altLang="en-US" b="1"/>
              <a:t>These end pages are not included on the interactive platform.</a:t>
            </a:r>
          </a:p>
        </p:txBody>
      </p:sp>
      <p:sp>
        <p:nvSpPr>
          <p:cNvPr id="70660" name="Slide Number Placeholder 3">
            <a:extLst>
              <a:ext uri="{FF2B5EF4-FFF2-40B4-BE49-F238E27FC236}">
                <a16:creationId xmlns:a16="http://schemas.microsoft.com/office/drawing/2014/main" id="{6B38AE49-4D09-4624-A250-260B2F54E9A0}"/>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4123" indent="-285718">
              <a:defRPr>
                <a:solidFill>
                  <a:schemeClr val="tx1"/>
                </a:solidFill>
                <a:latin typeface="Arial" panose="020B0604020202020204" pitchFamily="34" charset="0"/>
                <a:cs typeface="Arial" panose="020B0604020202020204" pitchFamily="34" charset="0"/>
              </a:defRPr>
            </a:lvl2pPr>
            <a:lvl3pPr marL="1146011" indent="-229202">
              <a:defRPr>
                <a:solidFill>
                  <a:schemeClr val="tx1"/>
                </a:solidFill>
                <a:latin typeface="Arial" panose="020B0604020202020204" pitchFamily="34" charset="0"/>
                <a:cs typeface="Arial" panose="020B0604020202020204" pitchFamily="34" charset="0"/>
              </a:defRPr>
            </a:lvl3pPr>
            <a:lvl4pPr marL="1604416" indent="-229202">
              <a:defRPr>
                <a:solidFill>
                  <a:schemeClr val="tx1"/>
                </a:solidFill>
                <a:latin typeface="Arial" panose="020B0604020202020204" pitchFamily="34" charset="0"/>
                <a:cs typeface="Arial" panose="020B0604020202020204" pitchFamily="34" charset="0"/>
              </a:defRPr>
            </a:lvl4pPr>
            <a:lvl5pPr marL="2062821" indent="-229202">
              <a:defRPr>
                <a:solidFill>
                  <a:schemeClr val="tx1"/>
                </a:solidFill>
                <a:latin typeface="Arial" panose="020B0604020202020204" pitchFamily="34" charset="0"/>
                <a:cs typeface="Arial" panose="020B0604020202020204" pitchFamily="34" charset="0"/>
              </a:defRPr>
            </a:lvl5pPr>
            <a:lvl6pPr marL="251494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6707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1919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7132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E50939E0-F04E-44FF-A26E-762757A1D55F}" type="slidenum">
              <a:rPr lang="en-GB" altLang="en-US">
                <a:latin typeface="Calibri" panose="020F0502020204030204" pitchFamily="34" charset="0"/>
              </a:rPr>
              <a:pPr/>
              <a:t>34</a:t>
            </a:fld>
            <a:endParaRPr lang="en-GB" altLang="en-US">
              <a:latin typeface="Calibri" panose="020F0502020204030204" pitchFamily="34" charset="0"/>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Slide Image Placeholder 1">
            <a:extLst>
              <a:ext uri="{FF2B5EF4-FFF2-40B4-BE49-F238E27FC236}">
                <a16:creationId xmlns:a16="http://schemas.microsoft.com/office/drawing/2014/main" id="{9B6F4152-E546-4F90-9466-A4EB12BAB781}"/>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2707" name="Notes Placeholder 2">
            <a:extLst>
              <a:ext uri="{FF2B5EF4-FFF2-40B4-BE49-F238E27FC236}">
                <a16:creationId xmlns:a16="http://schemas.microsoft.com/office/drawing/2014/main" id="{7289F658-4BAB-4F3C-87AB-17149B46B796}"/>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Multi-sensory Activity Sheets are provided throughout the programme. These are essential for every individual child to get a proper opportunity to learn the core knowledge and skills.</a:t>
            </a:r>
          </a:p>
          <a:p>
            <a:endParaRPr lang="en-GB" altLang="en-US"/>
          </a:p>
          <a:p>
            <a:r>
              <a:rPr lang="en-GB" altLang="en-US"/>
              <a:t>These paper-based, content-rich Activity Sheets give children ownership of their work and engage them with a sense of their own learning and progress. Children are trained to mark and annotate their own work in pencil – ticking, circling, underlining – and adults mark and annotate (and acknowledge achievement) in pen.</a:t>
            </a:r>
          </a:p>
          <a:p>
            <a:endParaRPr lang="en-GB" altLang="en-US"/>
          </a:p>
          <a:p>
            <a:endParaRPr lang="en-GB" altLang="en-US"/>
          </a:p>
          <a:p>
            <a:r>
              <a:rPr lang="en-GB" altLang="en-US"/>
              <a:t>For applying and extending their new learning, Cumulative Texts are provided from the ‘ck’ grapheme onwards – that is, to correspond with the Sounds Book number 4. </a:t>
            </a:r>
          </a:p>
          <a:p>
            <a:endParaRPr lang="en-GB" altLang="en-US"/>
          </a:p>
          <a:p>
            <a:r>
              <a:rPr lang="en-GB" altLang="en-US"/>
              <a:t>The Activity Sheets and other paper-based activities are collated in each child’s phonics folder to go back and forth ‘to home’ in the school’s bookbag routine. More about this later.</a:t>
            </a:r>
          </a:p>
          <a:p>
            <a:endParaRPr lang="en-GB" altLang="en-US"/>
          </a:p>
          <a:p>
            <a:r>
              <a:rPr lang="en-GB" altLang="en-US"/>
              <a:t>Here is some guidance about the importance of the phonics folder shared with home if possible (resources shown are from the Phonics International programme but this is the same rationale as for Floppy’s Phonics):</a:t>
            </a:r>
          </a:p>
          <a:p>
            <a:endParaRPr lang="en-GB" altLang="en-US"/>
          </a:p>
          <a:p>
            <a:r>
              <a:rPr lang="en-GB" altLang="en-US"/>
              <a:t>https://phonicsinternational.com/Setting_up_the_phonics_folder.pdf</a:t>
            </a:r>
          </a:p>
          <a:p>
            <a:endParaRPr lang="en-GB" altLang="en-US"/>
          </a:p>
          <a:p>
            <a:endParaRPr lang="en-GB" altLang="en-US"/>
          </a:p>
        </p:txBody>
      </p:sp>
      <p:sp>
        <p:nvSpPr>
          <p:cNvPr id="72708" name="Slide Number Placeholder 3">
            <a:extLst>
              <a:ext uri="{FF2B5EF4-FFF2-40B4-BE49-F238E27FC236}">
                <a16:creationId xmlns:a16="http://schemas.microsoft.com/office/drawing/2014/main" id="{F2B98DEA-7E77-453B-A51A-5C96C8FD43A3}"/>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4123" indent="-285718">
              <a:defRPr>
                <a:solidFill>
                  <a:schemeClr val="tx1"/>
                </a:solidFill>
                <a:latin typeface="Arial" panose="020B0604020202020204" pitchFamily="34" charset="0"/>
                <a:cs typeface="Arial" panose="020B0604020202020204" pitchFamily="34" charset="0"/>
              </a:defRPr>
            </a:lvl2pPr>
            <a:lvl3pPr marL="1146011" indent="-229202">
              <a:defRPr>
                <a:solidFill>
                  <a:schemeClr val="tx1"/>
                </a:solidFill>
                <a:latin typeface="Arial" panose="020B0604020202020204" pitchFamily="34" charset="0"/>
                <a:cs typeface="Arial" panose="020B0604020202020204" pitchFamily="34" charset="0"/>
              </a:defRPr>
            </a:lvl3pPr>
            <a:lvl4pPr marL="1604416" indent="-229202">
              <a:defRPr>
                <a:solidFill>
                  <a:schemeClr val="tx1"/>
                </a:solidFill>
                <a:latin typeface="Arial" panose="020B0604020202020204" pitchFamily="34" charset="0"/>
                <a:cs typeface="Arial" panose="020B0604020202020204" pitchFamily="34" charset="0"/>
              </a:defRPr>
            </a:lvl4pPr>
            <a:lvl5pPr marL="2062821" indent="-229202">
              <a:defRPr>
                <a:solidFill>
                  <a:schemeClr val="tx1"/>
                </a:solidFill>
                <a:latin typeface="Arial" panose="020B0604020202020204" pitchFamily="34" charset="0"/>
                <a:cs typeface="Arial" panose="020B0604020202020204" pitchFamily="34" charset="0"/>
              </a:defRPr>
            </a:lvl5pPr>
            <a:lvl6pPr marL="251494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6707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1919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7132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3D757791-BFC3-4811-949C-54D8E07A7F39}" type="slidenum">
              <a:rPr lang="en-GB" altLang="en-US">
                <a:latin typeface="Calibri" panose="020F0502020204030204" pitchFamily="34" charset="0"/>
              </a:rPr>
              <a:pPr/>
              <a:t>35</a:t>
            </a:fld>
            <a:endParaRPr lang="en-GB" altLang="en-US">
              <a:latin typeface="Calibri" panose="020F0502020204030204" pitchFamily="34" charset="0"/>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a:extLst>
              <a:ext uri="{FF2B5EF4-FFF2-40B4-BE49-F238E27FC236}">
                <a16:creationId xmlns:a16="http://schemas.microsoft.com/office/drawing/2014/main" id="{34D5C5C4-A1BE-4240-8015-B1F18ED3FAA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4755" name="Notes Placeholder 2">
            <a:extLst>
              <a:ext uri="{FF2B5EF4-FFF2-40B4-BE49-F238E27FC236}">
                <a16:creationId xmlns:a16="http://schemas.microsoft.com/office/drawing/2014/main" id="{A1B95934-A7BF-4AAA-8C04-9084592E419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These photocopiable multi-sensory activities give children plenty of opportunity to learn the code and then to apply their learning to word banks and to Cumulative Texts. These are all shared with parents and carers at home via the children’s own ‘phonics folders’ going back and forth to home in the school’s ‘book bag’ routine.</a:t>
            </a:r>
          </a:p>
          <a:p>
            <a:endParaRPr lang="en-GB" altLang="en-US"/>
          </a:p>
          <a:p>
            <a:r>
              <a:rPr lang="en-GB" altLang="en-US" b="1"/>
              <a:t>These resources are an essential part of the programme.</a:t>
            </a:r>
          </a:p>
          <a:p>
            <a:endParaRPr lang="en-GB" altLang="en-US" b="1"/>
          </a:p>
          <a:p>
            <a:r>
              <a:rPr lang="en-GB" altLang="en-US"/>
              <a:t>The activities need to be completed in school and some are ideal for repeating at home and, as a minimum, they inform parents and carers routinely about the school’s phonics provision and their children’s progress.</a:t>
            </a:r>
          </a:p>
          <a:p>
            <a:endParaRPr lang="en-GB" altLang="en-US"/>
          </a:p>
          <a:p>
            <a:r>
              <a:rPr lang="en-GB" altLang="en-US"/>
              <a:t>Grapheme Tiles are great for early spelling – that is, for beginners, and for intervention purposes. Once children can handwrite, grapheme tiles are not necessary and can be used for continuous provision activities such as word-building.</a:t>
            </a:r>
          </a:p>
        </p:txBody>
      </p:sp>
      <p:sp>
        <p:nvSpPr>
          <p:cNvPr id="74756" name="Slide Number Placeholder 3">
            <a:extLst>
              <a:ext uri="{FF2B5EF4-FFF2-40B4-BE49-F238E27FC236}">
                <a16:creationId xmlns:a16="http://schemas.microsoft.com/office/drawing/2014/main" id="{E3D920B7-8527-4762-853E-B6FE9C873B4A}"/>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4123" indent="-285718">
              <a:defRPr>
                <a:solidFill>
                  <a:schemeClr val="tx1"/>
                </a:solidFill>
                <a:latin typeface="Arial" panose="020B0604020202020204" pitchFamily="34" charset="0"/>
                <a:cs typeface="Arial" panose="020B0604020202020204" pitchFamily="34" charset="0"/>
              </a:defRPr>
            </a:lvl2pPr>
            <a:lvl3pPr marL="1146011" indent="-229202">
              <a:defRPr>
                <a:solidFill>
                  <a:schemeClr val="tx1"/>
                </a:solidFill>
                <a:latin typeface="Arial" panose="020B0604020202020204" pitchFamily="34" charset="0"/>
                <a:cs typeface="Arial" panose="020B0604020202020204" pitchFamily="34" charset="0"/>
              </a:defRPr>
            </a:lvl3pPr>
            <a:lvl4pPr marL="1604416" indent="-229202">
              <a:defRPr>
                <a:solidFill>
                  <a:schemeClr val="tx1"/>
                </a:solidFill>
                <a:latin typeface="Arial" panose="020B0604020202020204" pitchFamily="34" charset="0"/>
                <a:cs typeface="Arial" panose="020B0604020202020204" pitchFamily="34" charset="0"/>
              </a:defRPr>
            </a:lvl4pPr>
            <a:lvl5pPr marL="2062821" indent="-229202">
              <a:defRPr>
                <a:solidFill>
                  <a:schemeClr val="tx1"/>
                </a:solidFill>
                <a:latin typeface="Arial" panose="020B0604020202020204" pitchFamily="34" charset="0"/>
                <a:cs typeface="Arial" panose="020B0604020202020204" pitchFamily="34" charset="0"/>
              </a:defRPr>
            </a:lvl5pPr>
            <a:lvl6pPr marL="251494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6707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1919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7132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4BCC775E-6327-44DC-82AE-3FE59EAB7CC9}" type="slidenum">
              <a:rPr lang="en-GB" altLang="en-US">
                <a:latin typeface="Calibri" panose="020F0502020204030204" pitchFamily="34" charset="0"/>
              </a:rPr>
              <a:pPr/>
              <a:t>36</a:t>
            </a:fld>
            <a:endParaRPr lang="en-GB" altLang="en-US">
              <a:latin typeface="Calibri" panose="020F0502020204030204" pitchFamily="34" charset="0"/>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Slide Image Placeholder 1">
            <a:extLst>
              <a:ext uri="{FF2B5EF4-FFF2-40B4-BE49-F238E27FC236}">
                <a16:creationId xmlns:a16="http://schemas.microsoft.com/office/drawing/2014/main" id="{561C54BE-9B1F-44AF-8525-85A861D3D0E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6803" name="Notes Placeholder 2">
            <a:extLst>
              <a:ext uri="{FF2B5EF4-FFF2-40B4-BE49-F238E27FC236}">
                <a16:creationId xmlns:a16="http://schemas.microsoft.com/office/drawing/2014/main" id="{CB8E008B-C3D8-40BF-879A-E3C71195811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The spelling alternatives on the right-hand pages in the Level 5 Sounds and Letters Books provide </a:t>
            </a:r>
            <a:r>
              <a:rPr lang="en-GB" altLang="en-US" b="1"/>
              <a:t>one </a:t>
            </a:r>
            <a:r>
              <a:rPr lang="en-GB" altLang="en-US"/>
              <a:t>example word.</a:t>
            </a:r>
          </a:p>
          <a:p>
            <a:endParaRPr lang="en-GB" altLang="en-US"/>
          </a:p>
          <a:p>
            <a:r>
              <a:rPr lang="en-GB" altLang="en-US"/>
              <a:t>On the parallel Activity Sheets, however, there are </a:t>
            </a:r>
            <a:r>
              <a:rPr lang="en-GB" altLang="en-US" b="1"/>
              <a:t>six</a:t>
            </a:r>
            <a:r>
              <a:rPr lang="en-GB" altLang="en-US"/>
              <a:t> example words for all the alternative spellings – and this is part of building up awareness and knowledge of spelling word banks and which words are spelt with which spelling alternatives.</a:t>
            </a:r>
          </a:p>
          <a:p>
            <a:endParaRPr lang="en-GB" altLang="en-US"/>
          </a:p>
          <a:p>
            <a:r>
              <a:rPr lang="en-GB" altLang="en-US"/>
              <a:t>You and/or the children may be able to add words to these spelling word banks.</a:t>
            </a:r>
          </a:p>
        </p:txBody>
      </p:sp>
      <p:sp>
        <p:nvSpPr>
          <p:cNvPr id="76804" name="Slide Number Placeholder 3">
            <a:extLst>
              <a:ext uri="{FF2B5EF4-FFF2-40B4-BE49-F238E27FC236}">
                <a16:creationId xmlns:a16="http://schemas.microsoft.com/office/drawing/2014/main" id="{D0C25A4F-B4F6-48DB-8FA9-4EF8F4395D78}"/>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4123" indent="-285718">
              <a:defRPr>
                <a:solidFill>
                  <a:schemeClr val="tx1"/>
                </a:solidFill>
                <a:latin typeface="Arial" panose="020B0604020202020204" pitchFamily="34" charset="0"/>
                <a:cs typeface="Arial" panose="020B0604020202020204" pitchFamily="34" charset="0"/>
              </a:defRPr>
            </a:lvl2pPr>
            <a:lvl3pPr marL="1146011" indent="-229202">
              <a:defRPr>
                <a:solidFill>
                  <a:schemeClr val="tx1"/>
                </a:solidFill>
                <a:latin typeface="Arial" panose="020B0604020202020204" pitchFamily="34" charset="0"/>
                <a:cs typeface="Arial" panose="020B0604020202020204" pitchFamily="34" charset="0"/>
              </a:defRPr>
            </a:lvl3pPr>
            <a:lvl4pPr marL="1604416" indent="-229202">
              <a:defRPr>
                <a:solidFill>
                  <a:schemeClr val="tx1"/>
                </a:solidFill>
                <a:latin typeface="Arial" panose="020B0604020202020204" pitchFamily="34" charset="0"/>
                <a:cs typeface="Arial" panose="020B0604020202020204" pitchFamily="34" charset="0"/>
              </a:defRPr>
            </a:lvl4pPr>
            <a:lvl5pPr marL="2062821" indent="-229202">
              <a:defRPr>
                <a:solidFill>
                  <a:schemeClr val="tx1"/>
                </a:solidFill>
                <a:latin typeface="Arial" panose="020B0604020202020204" pitchFamily="34" charset="0"/>
                <a:cs typeface="Arial" panose="020B0604020202020204" pitchFamily="34" charset="0"/>
              </a:defRPr>
            </a:lvl5pPr>
            <a:lvl6pPr marL="251494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6707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1919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7132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8547976A-1FFB-43F2-B619-E9C343701052}" type="slidenum">
              <a:rPr lang="en-GB" altLang="en-US">
                <a:latin typeface="Calibri" panose="020F0502020204030204" pitchFamily="34" charset="0"/>
              </a:rPr>
              <a:pPr/>
              <a:t>37</a:t>
            </a:fld>
            <a:endParaRPr lang="en-GB" altLang="en-US">
              <a:latin typeface="Calibri" panose="020F0502020204030204" pitchFamily="34" charset="0"/>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Slide Image Placeholder 1">
            <a:extLst>
              <a:ext uri="{FF2B5EF4-FFF2-40B4-BE49-F238E27FC236}">
                <a16:creationId xmlns:a16="http://schemas.microsoft.com/office/drawing/2014/main" id="{0A5A581D-F8DB-4269-9971-6842ADD0E31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8851" name="Notes Placeholder 2">
            <a:extLst>
              <a:ext uri="{FF2B5EF4-FFF2-40B4-BE49-F238E27FC236}">
                <a16:creationId xmlns:a16="http://schemas.microsoft.com/office/drawing/2014/main" id="{C23406A9-9F16-44AF-A354-32D255364AD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There are ‘say the sounds’ strips in the Sounds and Letters books, on the CD-ROMs, on the Activity Sheets and on the Say the Sounds Posters – resulting in far more repetition than just the teacher going through the grapheme Flash Cards routine.</a:t>
            </a:r>
          </a:p>
          <a:p>
            <a:r>
              <a:rPr lang="en-GB" altLang="en-US"/>
              <a:t>Children can practise the routines independently and repetitively – not dependent upon the teacher – and they can practise ‘at home’.</a:t>
            </a:r>
          </a:p>
          <a:p>
            <a:endParaRPr lang="en-GB" altLang="en-US"/>
          </a:p>
          <a:p>
            <a:r>
              <a:rPr lang="en-GB" altLang="en-US"/>
              <a:t>Little and often practice significantly improves learning to automatic levels.</a:t>
            </a:r>
          </a:p>
        </p:txBody>
      </p:sp>
      <p:sp>
        <p:nvSpPr>
          <p:cNvPr id="78852" name="Slide Number Placeholder 3">
            <a:extLst>
              <a:ext uri="{FF2B5EF4-FFF2-40B4-BE49-F238E27FC236}">
                <a16:creationId xmlns:a16="http://schemas.microsoft.com/office/drawing/2014/main" id="{8D1AB58F-9046-4F50-8F66-A874F9B61767}"/>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4123" indent="-285718">
              <a:defRPr>
                <a:solidFill>
                  <a:schemeClr val="tx1"/>
                </a:solidFill>
                <a:latin typeface="Arial" panose="020B0604020202020204" pitchFamily="34" charset="0"/>
                <a:cs typeface="Arial" panose="020B0604020202020204" pitchFamily="34" charset="0"/>
              </a:defRPr>
            </a:lvl2pPr>
            <a:lvl3pPr marL="1146011" indent="-229202">
              <a:defRPr>
                <a:solidFill>
                  <a:schemeClr val="tx1"/>
                </a:solidFill>
                <a:latin typeface="Arial" panose="020B0604020202020204" pitchFamily="34" charset="0"/>
                <a:cs typeface="Arial" panose="020B0604020202020204" pitchFamily="34" charset="0"/>
              </a:defRPr>
            </a:lvl3pPr>
            <a:lvl4pPr marL="1604416" indent="-229202">
              <a:defRPr>
                <a:solidFill>
                  <a:schemeClr val="tx1"/>
                </a:solidFill>
                <a:latin typeface="Arial" panose="020B0604020202020204" pitchFamily="34" charset="0"/>
                <a:cs typeface="Arial" panose="020B0604020202020204" pitchFamily="34" charset="0"/>
              </a:defRPr>
            </a:lvl4pPr>
            <a:lvl5pPr marL="2062821" indent="-229202">
              <a:defRPr>
                <a:solidFill>
                  <a:schemeClr val="tx1"/>
                </a:solidFill>
                <a:latin typeface="Arial" panose="020B0604020202020204" pitchFamily="34" charset="0"/>
                <a:cs typeface="Arial" panose="020B0604020202020204" pitchFamily="34" charset="0"/>
              </a:defRPr>
            </a:lvl5pPr>
            <a:lvl6pPr marL="251494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6707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1919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7132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7FE152D2-6E8B-4533-AF4E-AF6095E3C17F}" type="slidenum">
              <a:rPr lang="en-GB" altLang="en-US">
                <a:latin typeface="Calibri" panose="020F0502020204030204" pitchFamily="34" charset="0"/>
              </a:rPr>
              <a:pPr/>
              <a:t>38</a:t>
            </a:fld>
            <a:endParaRPr lang="en-GB" altLang="en-US">
              <a:latin typeface="Calibri" panose="020F0502020204030204" pitchFamily="34" charset="0"/>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Slide Image Placeholder 1">
            <a:extLst>
              <a:ext uri="{FF2B5EF4-FFF2-40B4-BE49-F238E27FC236}">
                <a16:creationId xmlns:a16="http://schemas.microsoft.com/office/drawing/2014/main" id="{E369521D-3277-41F3-A2A4-CA12CE9C282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0899" name="Notes Placeholder 2">
            <a:extLst>
              <a:ext uri="{FF2B5EF4-FFF2-40B4-BE49-F238E27FC236}">
                <a16:creationId xmlns:a16="http://schemas.microsoft.com/office/drawing/2014/main" id="{6579E9D6-C0CE-4973-90A3-568C2F0D7D96}"/>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GB" altLang="en-US"/>
              <a:t>Here we have a great example of how the phonics teaching for both reading and spelling can be linked with the spoken language, comprehension and exciting story themes.</a:t>
            </a:r>
          </a:p>
          <a:p>
            <a:pPr eaLnBrk="1" hangingPunct="1"/>
            <a:endParaRPr lang="en-GB" altLang="en-US"/>
          </a:p>
          <a:p>
            <a:pPr eaLnBrk="1" hangingPunct="1"/>
            <a:r>
              <a:rPr lang="en-GB" altLang="en-US"/>
              <a:t>Ultimately, for spelling many words, the learners need to recall spelling word banks stored permanently in memory such as the ‘al’ words and the ‘il’ words above. A story theme and picture can help children to recall spelling word banks.</a:t>
            </a:r>
          </a:p>
          <a:p>
            <a:pPr eaLnBrk="1" hangingPunct="1"/>
            <a:endParaRPr lang="en-GB" altLang="en-US"/>
          </a:p>
          <a:p>
            <a:pPr eaLnBrk="1" hangingPunct="1"/>
            <a:r>
              <a:rPr lang="en-GB" altLang="en-US"/>
              <a:t>Children can work in pairs to think of a few sentences to include the feature words (only one set at a time, for example, the ‘al’ words) and to match the feature illustration. Tell them the precise number of words they are recalling for a specific ’spelling word bank’. ”Today we are learning the 8 words in the ‘al’ spelling word bank.” When they’ve worked out a brief story theme with the focus words in the bank, cover over the picture, and ask the children to repeat their story to recall the words in the ‘al’ word bank. Ask them the following morning. Make it very clear to children that, for spelling, they need to learn how to spell words exactly and this takes a long time and full concentration. In effect, they are ‘building up’ their spelling word bank knowledge – adding to what they know already through their wider reading and writing.</a:t>
            </a:r>
          </a:p>
          <a:p>
            <a:pPr eaLnBrk="1" hangingPunct="1"/>
            <a:endParaRPr lang="en-GB" altLang="en-US"/>
          </a:p>
          <a:p>
            <a:pPr eaLnBrk="1" hangingPunct="1"/>
            <a:r>
              <a:rPr lang="en-GB" altLang="en-US"/>
              <a:t>Teachers can also get children to think of ways to ‘act out’ the words from a word bank to help them remember which words are spelt which way. The children will associate the words which they acted out in any one session – so </a:t>
            </a:r>
            <a:r>
              <a:rPr lang="en-GB" altLang="en-US" b="1"/>
              <a:t>only act out a bank of words of one spelling alternative in any one lesson.</a:t>
            </a:r>
            <a:endParaRPr lang="en-GB" altLang="en-US"/>
          </a:p>
        </p:txBody>
      </p:sp>
      <p:sp>
        <p:nvSpPr>
          <p:cNvPr id="80900" name="Slide Number Placeholder 3">
            <a:extLst>
              <a:ext uri="{FF2B5EF4-FFF2-40B4-BE49-F238E27FC236}">
                <a16:creationId xmlns:a16="http://schemas.microsoft.com/office/drawing/2014/main" id="{EFDEB524-6887-42C8-8510-3D432FE64F3C}"/>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4123" indent="-285718">
              <a:defRPr>
                <a:solidFill>
                  <a:schemeClr val="tx1"/>
                </a:solidFill>
                <a:latin typeface="Arial" panose="020B0604020202020204" pitchFamily="34" charset="0"/>
                <a:cs typeface="Arial" panose="020B0604020202020204" pitchFamily="34" charset="0"/>
              </a:defRPr>
            </a:lvl2pPr>
            <a:lvl3pPr marL="1146011" indent="-229202">
              <a:defRPr>
                <a:solidFill>
                  <a:schemeClr val="tx1"/>
                </a:solidFill>
                <a:latin typeface="Arial" panose="020B0604020202020204" pitchFamily="34" charset="0"/>
                <a:cs typeface="Arial" panose="020B0604020202020204" pitchFamily="34" charset="0"/>
              </a:defRPr>
            </a:lvl3pPr>
            <a:lvl4pPr marL="1604416" indent="-229202">
              <a:defRPr>
                <a:solidFill>
                  <a:schemeClr val="tx1"/>
                </a:solidFill>
                <a:latin typeface="Arial" panose="020B0604020202020204" pitchFamily="34" charset="0"/>
                <a:cs typeface="Arial" panose="020B0604020202020204" pitchFamily="34" charset="0"/>
              </a:defRPr>
            </a:lvl4pPr>
            <a:lvl5pPr marL="2062821" indent="-229202">
              <a:defRPr>
                <a:solidFill>
                  <a:schemeClr val="tx1"/>
                </a:solidFill>
                <a:latin typeface="Arial" panose="020B0604020202020204" pitchFamily="34" charset="0"/>
                <a:cs typeface="Arial" panose="020B0604020202020204" pitchFamily="34" charset="0"/>
              </a:defRPr>
            </a:lvl5pPr>
            <a:lvl6pPr marL="251494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6707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1919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7132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2F35C112-B2AB-4D77-8CDA-548FD02A68D6}" type="slidenum">
              <a:rPr lang="en-GB" altLang="en-US">
                <a:latin typeface="Calibri" panose="020F0502020204030204" pitchFamily="34" charset="0"/>
              </a:rPr>
              <a:pPr/>
              <a:t>39</a:t>
            </a:fld>
            <a:endParaRPr lang="en-GB" altLang="en-US">
              <a:latin typeface="Calibri" panose="020F0502020204030204" pitchFamily="34" charset="0"/>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Slide Image Placeholder 1">
            <a:extLst>
              <a:ext uri="{FF2B5EF4-FFF2-40B4-BE49-F238E27FC236}">
                <a16:creationId xmlns:a16="http://schemas.microsoft.com/office/drawing/2014/main" id="{3B529262-4708-4391-A59B-D3E01F9DF4E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2947" name="Notes Placeholder 2">
            <a:extLst>
              <a:ext uri="{FF2B5EF4-FFF2-40B4-BE49-F238E27FC236}">
                <a16:creationId xmlns:a16="http://schemas.microsoft.com/office/drawing/2014/main" id="{87835A47-9671-4E1D-854F-90DCDAD1616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These are screenshot examples of the online platform launched in September 2019.</a:t>
            </a:r>
          </a:p>
          <a:p>
            <a:endParaRPr lang="en-GB" altLang="en-US"/>
          </a:p>
          <a:p>
            <a:r>
              <a:rPr lang="en-GB" altLang="en-US"/>
              <a:t>The web-based platform matches the Sounds Books with core phonics skills and their sub-skills.</a:t>
            </a:r>
          </a:p>
          <a:p>
            <a:endParaRPr lang="en-GB" altLang="en-US"/>
          </a:p>
        </p:txBody>
      </p:sp>
      <p:sp>
        <p:nvSpPr>
          <p:cNvPr id="82948" name="Slide Number Placeholder 3">
            <a:extLst>
              <a:ext uri="{FF2B5EF4-FFF2-40B4-BE49-F238E27FC236}">
                <a16:creationId xmlns:a16="http://schemas.microsoft.com/office/drawing/2014/main" id="{A3989B4E-AD85-4324-9753-2D7BE62DC80C}"/>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4123" indent="-285718">
              <a:defRPr>
                <a:solidFill>
                  <a:schemeClr val="tx1"/>
                </a:solidFill>
                <a:latin typeface="Arial" panose="020B0604020202020204" pitchFamily="34" charset="0"/>
                <a:cs typeface="Arial" panose="020B0604020202020204" pitchFamily="34" charset="0"/>
              </a:defRPr>
            </a:lvl2pPr>
            <a:lvl3pPr marL="1146011" indent="-229202">
              <a:defRPr>
                <a:solidFill>
                  <a:schemeClr val="tx1"/>
                </a:solidFill>
                <a:latin typeface="Arial" panose="020B0604020202020204" pitchFamily="34" charset="0"/>
                <a:cs typeface="Arial" panose="020B0604020202020204" pitchFamily="34" charset="0"/>
              </a:defRPr>
            </a:lvl3pPr>
            <a:lvl4pPr marL="1604416" indent="-229202">
              <a:defRPr>
                <a:solidFill>
                  <a:schemeClr val="tx1"/>
                </a:solidFill>
                <a:latin typeface="Arial" panose="020B0604020202020204" pitchFamily="34" charset="0"/>
                <a:cs typeface="Arial" panose="020B0604020202020204" pitchFamily="34" charset="0"/>
              </a:defRPr>
            </a:lvl4pPr>
            <a:lvl5pPr marL="2062821" indent="-229202">
              <a:defRPr>
                <a:solidFill>
                  <a:schemeClr val="tx1"/>
                </a:solidFill>
                <a:latin typeface="Arial" panose="020B0604020202020204" pitchFamily="34" charset="0"/>
                <a:cs typeface="Arial" panose="020B0604020202020204" pitchFamily="34" charset="0"/>
              </a:defRPr>
            </a:lvl5pPr>
            <a:lvl6pPr marL="251494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6707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1919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7132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CE30A768-9B15-4EF6-837B-77A2D091FB64}" type="slidenum">
              <a:rPr lang="en-GB" altLang="en-US">
                <a:latin typeface="Calibri" panose="020F0502020204030204" pitchFamily="34" charset="0"/>
              </a:rPr>
              <a:pPr/>
              <a:t>40</a:t>
            </a:fld>
            <a:endParaRPr lang="en-GB" altLang="en-US">
              <a:latin typeface="Calibri" panose="020F0502020204030204" pitchFamily="34" charset="0"/>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Slide Image Placeholder 1">
            <a:extLst>
              <a:ext uri="{FF2B5EF4-FFF2-40B4-BE49-F238E27FC236}">
                <a16:creationId xmlns:a16="http://schemas.microsoft.com/office/drawing/2014/main" id="{55FA4A57-2184-4ED4-ABF1-6674BB74356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4995" name="Notes Placeholder 2">
            <a:extLst>
              <a:ext uri="{FF2B5EF4-FFF2-40B4-BE49-F238E27FC236}">
                <a16:creationId xmlns:a16="http://schemas.microsoft.com/office/drawing/2014/main" id="{3D7AB7F3-C416-4983-A112-DC570C2E5CE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At first we teach this letter-sound correspondence using the full range of resources for the phonics teaching and learning sequence.</a:t>
            </a:r>
          </a:p>
          <a:p>
            <a:endParaRPr lang="en-GB" altLang="en-US"/>
          </a:p>
          <a:p>
            <a:r>
              <a:rPr lang="en-GB" altLang="en-US"/>
              <a:t>But consider that both the lower case letter and the capital letter are code for the same sound. It may be highly likely that you have a child or children in your class with a name beginning with the letter ‘J’ and sound /j/. Take care to introduce the capital letter by its sound and not its letter name.</a:t>
            </a:r>
          </a:p>
          <a:p>
            <a:endParaRPr lang="en-GB" altLang="en-US"/>
          </a:p>
          <a:p>
            <a:r>
              <a:rPr lang="en-GB" altLang="en-US"/>
              <a:t>You teach letter names through teaching about the bank of letters in the alphabet and alphabetic order, through singing a song at first and referring to your Alphabet Poster showing letter formation on writing lines. </a:t>
            </a:r>
          </a:p>
          <a:p>
            <a:endParaRPr lang="en-GB" altLang="en-US"/>
          </a:p>
          <a:p>
            <a:r>
              <a:rPr lang="en-GB" altLang="en-US"/>
              <a:t>Note</a:t>
            </a:r>
            <a:r>
              <a:rPr lang="en-GB" altLang="en-US" b="1"/>
              <a:t>: Keep letter names away from teaching any reading and spelling processes </a:t>
            </a:r>
            <a:r>
              <a:rPr lang="en-GB" altLang="en-US"/>
              <a:t>– we only use letter names for relaying precise spellings letter-by-letter to another person. </a:t>
            </a:r>
          </a:p>
        </p:txBody>
      </p:sp>
      <p:sp>
        <p:nvSpPr>
          <p:cNvPr id="84996" name="Slide Number Placeholder 3">
            <a:extLst>
              <a:ext uri="{FF2B5EF4-FFF2-40B4-BE49-F238E27FC236}">
                <a16:creationId xmlns:a16="http://schemas.microsoft.com/office/drawing/2014/main" id="{1E822F46-3ED1-4811-8C58-53D95DFC83AA}"/>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4123" indent="-285718">
              <a:defRPr>
                <a:solidFill>
                  <a:schemeClr val="tx1"/>
                </a:solidFill>
                <a:latin typeface="Arial" panose="020B0604020202020204" pitchFamily="34" charset="0"/>
                <a:cs typeface="Arial" panose="020B0604020202020204" pitchFamily="34" charset="0"/>
              </a:defRPr>
            </a:lvl2pPr>
            <a:lvl3pPr marL="1146011" indent="-229202">
              <a:defRPr>
                <a:solidFill>
                  <a:schemeClr val="tx1"/>
                </a:solidFill>
                <a:latin typeface="Arial" panose="020B0604020202020204" pitchFamily="34" charset="0"/>
                <a:cs typeface="Arial" panose="020B0604020202020204" pitchFamily="34" charset="0"/>
              </a:defRPr>
            </a:lvl3pPr>
            <a:lvl4pPr marL="1604416" indent="-229202">
              <a:defRPr>
                <a:solidFill>
                  <a:schemeClr val="tx1"/>
                </a:solidFill>
                <a:latin typeface="Arial" panose="020B0604020202020204" pitchFamily="34" charset="0"/>
                <a:cs typeface="Arial" panose="020B0604020202020204" pitchFamily="34" charset="0"/>
              </a:defRPr>
            </a:lvl4pPr>
            <a:lvl5pPr marL="2062821" indent="-229202">
              <a:defRPr>
                <a:solidFill>
                  <a:schemeClr val="tx1"/>
                </a:solidFill>
                <a:latin typeface="Arial" panose="020B0604020202020204" pitchFamily="34" charset="0"/>
                <a:cs typeface="Arial" panose="020B0604020202020204" pitchFamily="34" charset="0"/>
              </a:defRPr>
            </a:lvl5pPr>
            <a:lvl6pPr marL="251494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6707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1919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7132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666C8BE3-A8E8-44D3-B058-DD861A4F2906}" type="slidenum">
              <a:rPr lang="en-GB" altLang="en-US">
                <a:latin typeface="Calibri" panose="020F0502020204030204" pitchFamily="34" charset="0"/>
              </a:rPr>
              <a:pPr/>
              <a:t>41</a:t>
            </a:fld>
            <a:endParaRPr lang="en-GB" altLang="en-US">
              <a:latin typeface="Calibri" panose="020F0502020204030204" pitchFamily="34" charset="0"/>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Slide Image Placeholder 1">
            <a:extLst>
              <a:ext uri="{FF2B5EF4-FFF2-40B4-BE49-F238E27FC236}">
                <a16:creationId xmlns:a16="http://schemas.microsoft.com/office/drawing/2014/main" id="{7BBB15F3-E545-4784-BCEE-1ED27873FEF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7043" name="Notes Placeholder 2">
            <a:extLst>
              <a:ext uri="{FF2B5EF4-FFF2-40B4-BE49-F238E27FC236}">
                <a16:creationId xmlns:a16="http://schemas.microsoft.com/office/drawing/2014/main" id="{6AB83FD4-7DAD-4F04-9351-9AB7846832B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Later:</a:t>
            </a:r>
          </a:p>
          <a:p>
            <a:endParaRPr lang="en-GB" altLang="en-US"/>
          </a:p>
          <a:p>
            <a:r>
              <a:rPr lang="en-GB" altLang="en-US"/>
              <a:t>But, when words </a:t>
            </a:r>
            <a:r>
              <a:rPr lang="en-GB" altLang="en-US" b="1"/>
              <a:t>end</a:t>
            </a:r>
            <a:r>
              <a:rPr lang="en-GB" altLang="en-US"/>
              <a:t> with the /j/ sound, they are never spelt with letter ‘j’ in the English language.</a:t>
            </a:r>
          </a:p>
          <a:p>
            <a:endParaRPr lang="en-GB" altLang="en-US"/>
          </a:p>
          <a:p>
            <a:r>
              <a:rPr lang="en-GB" altLang="en-US"/>
              <a:t>When you teach ‘dge’, you can use the Alphabetic Code Chart with the learners to point out that words can also end with this grapheme or ‘-ge’ – but today you’re focusing on ‘this’ grapheme dge.</a:t>
            </a:r>
          </a:p>
        </p:txBody>
      </p:sp>
      <p:sp>
        <p:nvSpPr>
          <p:cNvPr id="87044" name="Slide Number Placeholder 3">
            <a:extLst>
              <a:ext uri="{FF2B5EF4-FFF2-40B4-BE49-F238E27FC236}">
                <a16:creationId xmlns:a16="http://schemas.microsoft.com/office/drawing/2014/main" id="{194625B0-8017-4265-BA09-F069711390C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4123" indent="-285718">
              <a:defRPr>
                <a:solidFill>
                  <a:schemeClr val="tx1"/>
                </a:solidFill>
                <a:latin typeface="Arial" panose="020B0604020202020204" pitchFamily="34" charset="0"/>
                <a:cs typeface="Arial" panose="020B0604020202020204" pitchFamily="34" charset="0"/>
              </a:defRPr>
            </a:lvl2pPr>
            <a:lvl3pPr marL="1146011" indent="-229202">
              <a:defRPr>
                <a:solidFill>
                  <a:schemeClr val="tx1"/>
                </a:solidFill>
                <a:latin typeface="Arial" panose="020B0604020202020204" pitchFamily="34" charset="0"/>
                <a:cs typeface="Arial" panose="020B0604020202020204" pitchFamily="34" charset="0"/>
              </a:defRPr>
            </a:lvl3pPr>
            <a:lvl4pPr marL="1604416" indent="-229202">
              <a:defRPr>
                <a:solidFill>
                  <a:schemeClr val="tx1"/>
                </a:solidFill>
                <a:latin typeface="Arial" panose="020B0604020202020204" pitchFamily="34" charset="0"/>
                <a:cs typeface="Arial" panose="020B0604020202020204" pitchFamily="34" charset="0"/>
              </a:defRPr>
            </a:lvl4pPr>
            <a:lvl5pPr marL="2062821" indent="-229202">
              <a:defRPr>
                <a:solidFill>
                  <a:schemeClr val="tx1"/>
                </a:solidFill>
                <a:latin typeface="Arial" panose="020B0604020202020204" pitchFamily="34" charset="0"/>
                <a:cs typeface="Arial" panose="020B0604020202020204" pitchFamily="34" charset="0"/>
              </a:defRPr>
            </a:lvl5pPr>
            <a:lvl6pPr marL="251494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6707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1919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7132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F7870408-A9AC-4628-B2EF-2FE45DDF74E5}" type="slidenum">
              <a:rPr lang="en-GB" altLang="en-US">
                <a:latin typeface="Calibri" panose="020F0502020204030204" pitchFamily="34" charset="0"/>
              </a:rPr>
              <a:pPr/>
              <a:t>42</a:t>
            </a:fld>
            <a:endParaRPr lang="en-GB" altLang="en-US">
              <a:latin typeface="Calibri" panose="020F0502020204030204" pitchFamily="34" charset="0"/>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Slide Image Placeholder 1">
            <a:extLst>
              <a:ext uri="{FF2B5EF4-FFF2-40B4-BE49-F238E27FC236}">
                <a16:creationId xmlns:a16="http://schemas.microsoft.com/office/drawing/2014/main" id="{C46E8856-711E-4A23-AEB6-BAA673F280D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9091" name="Notes Placeholder 2">
            <a:extLst>
              <a:ext uri="{FF2B5EF4-FFF2-40B4-BE49-F238E27FC236}">
                <a16:creationId xmlns:a16="http://schemas.microsoft.com/office/drawing/2014/main" id="{D729CA8F-31BD-4758-93DC-BD36FE26A1E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Later:</a:t>
            </a:r>
          </a:p>
          <a:p>
            <a:endParaRPr lang="en-GB" altLang="en-US"/>
          </a:p>
          <a:p>
            <a:r>
              <a:rPr lang="en-GB" altLang="en-US"/>
              <a:t>But even words beginning with the /j/ sound may not start with letter ‘j’!</a:t>
            </a:r>
          </a:p>
          <a:p>
            <a:endParaRPr lang="en-GB" altLang="en-US"/>
          </a:p>
          <a:p>
            <a:r>
              <a:rPr lang="en-GB" altLang="en-US"/>
              <a:t>This is known as ‘soft g’ by many adults. When reading, the letters e, i or y </a:t>
            </a:r>
            <a:r>
              <a:rPr lang="en-GB" altLang="en-US" b="1"/>
              <a:t>alert</a:t>
            </a:r>
            <a:r>
              <a:rPr lang="en-GB" altLang="en-US"/>
              <a:t> the reader that </a:t>
            </a:r>
            <a:r>
              <a:rPr lang="en-GB" altLang="en-US" b="1"/>
              <a:t>sometimes</a:t>
            </a:r>
            <a:r>
              <a:rPr lang="en-GB" altLang="en-US"/>
              <a:t> the letter g might be pronounced as /j/.</a:t>
            </a:r>
          </a:p>
          <a:p>
            <a:endParaRPr lang="en-GB" altLang="en-US"/>
          </a:p>
          <a:p>
            <a:r>
              <a:rPr lang="en-GB" altLang="en-US"/>
              <a:t>Children need to learn, over time, which words are spelt this way – this is about building up awareness and knowledge of </a:t>
            </a:r>
            <a:r>
              <a:rPr lang="en-GB" altLang="en-US" b="1"/>
              <a:t>spelling word banks</a:t>
            </a:r>
            <a:r>
              <a:rPr lang="en-GB" altLang="en-US"/>
              <a:t>.</a:t>
            </a:r>
          </a:p>
        </p:txBody>
      </p:sp>
      <p:sp>
        <p:nvSpPr>
          <p:cNvPr id="89092" name="Slide Number Placeholder 3">
            <a:extLst>
              <a:ext uri="{FF2B5EF4-FFF2-40B4-BE49-F238E27FC236}">
                <a16:creationId xmlns:a16="http://schemas.microsoft.com/office/drawing/2014/main" id="{0E118917-F25E-4CE0-821D-C054F29AACEC}"/>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4123" indent="-285718">
              <a:defRPr>
                <a:solidFill>
                  <a:schemeClr val="tx1"/>
                </a:solidFill>
                <a:latin typeface="Arial" panose="020B0604020202020204" pitchFamily="34" charset="0"/>
                <a:cs typeface="Arial" panose="020B0604020202020204" pitchFamily="34" charset="0"/>
              </a:defRPr>
            </a:lvl2pPr>
            <a:lvl3pPr marL="1146011" indent="-229202">
              <a:defRPr>
                <a:solidFill>
                  <a:schemeClr val="tx1"/>
                </a:solidFill>
                <a:latin typeface="Arial" panose="020B0604020202020204" pitchFamily="34" charset="0"/>
                <a:cs typeface="Arial" panose="020B0604020202020204" pitchFamily="34" charset="0"/>
              </a:defRPr>
            </a:lvl3pPr>
            <a:lvl4pPr marL="1604416" indent="-229202">
              <a:defRPr>
                <a:solidFill>
                  <a:schemeClr val="tx1"/>
                </a:solidFill>
                <a:latin typeface="Arial" panose="020B0604020202020204" pitchFamily="34" charset="0"/>
                <a:cs typeface="Arial" panose="020B0604020202020204" pitchFamily="34" charset="0"/>
              </a:defRPr>
            </a:lvl4pPr>
            <a:lvl5pPr marL="2062821" indent="-229202">
              <a:defRPr>
                <a:solidFill>
                  <a:schemeClr val="tx1"/>
                </a:solidFill>
                <a:latin typeface="Arial" panose="020B0604020202020204" pitchFamily="34" charset="0"/>
                <a:cs typeface="Arial" panose="020B0604020202020204" pitchFamily="34" charset="0"/>
              </a:defRPr>
            </a:lvl5pPr>
            <a:lvl6pPr marL="251494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6707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1919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7132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6F45F16E-88A2-4E31-BF85-ECDB861F2F20}" type="slidenum">
              <a:rPr lang="en-GB" altLang="en-US">
                <a:latin typeface="Calibri" panose="020F0502020204030204" pitchFamily="34" charset="0"/>
              </a:rPr>
              <a:pPr/>
              <a:t>43</a:t>
            </a:fld>
            <a:endParaRPr lang="en-GB" altLang="en-US">
              <a:latin typeface="Calibri" panose="020F0502020204030204" pitchFamily="34" charset="0"/>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Slide Image Placeholder 1">
            <a:extLst>
              <a:ext uri="{FF2B5EF4-FFF2-40B4-BE49-F238E27FC236}">
                <a16:creationId xmlns:a16="http://schemas.microsoft.com/office/drawing/2014/main" id="{8ADF82CF-E2F8-44CE-A4AB-E00F6CC537E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1139" name="Notes Placeholder 2">
            <a:extLst>
              <a:ext uri="{FF2B5EF4-FFF2-40B4-BE49-F238E27FC236}">
                <a16:creationId xmlns:a16="http://schemas.microsoft.com/office/drawing/2014/main" id="{1919D52A-9193-4478-AB20-8B6DA46D2F8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Children will encounter words with all these spelling alternatives in their wider reading and writing – and teachers need to know how to address the children’s needs through both their formal </a:t>
            </a:r>
            <a:r>
              <a:rPr lang="en-GB" altLang="en-US" b="1"/>
              <a:t>planned</a:t>
            </a:r>
            <a:r>
              <a:rPr lang="en-GB" altLang="en-US"/>
              <a:t> phonics programme for </a:t>
            </a:r>
            <a:r>
              <a:rPr lang="en-GB" altLang="en-US" b="1"/>
              <a:t>reading and spelling </a:t>
            </a:r>
            <a:r>
              <a:rPr lang="en-GB" altLang="en-US"/>
              <a:t>and as the </a:t>
            </a:r>
            <a:r>
              <a:rPr lang="en-GB" altLang="en-US" b="1"/>
              <a:t>need arises incidentally </a:t>
            </a:r>
            <a:r>
              <a:rPr lang="en-GB" altLang="en-US"/>
              <a:t>which is why Floppy’s Phonics is underpinned by the two-pronged systematic and incidental phonics teaching approach and is truly ‘leading edge’.</a:t>
            </a:r>
          </a:p>
          <a:p>
            <a:endParaRPr lang="en-GB" altLang="en-US"/>
          </a:p>
          <a:p>
            <a:r>
              <a:rPr lang="en-GB" altLang="en-US"/>
              <a:t>However did anyone learn to read and spell in the English language before we taught our English alphabetic code systematically and thoroughly for reading and spelling?</a:t>
            </a:r>
          </a:p>
          <a:p>
            <a:endParaRPr lang="en-GB" altLang="en-US"/>
          </a:p>
          <a:p>
            <a:r>
              <a:rPr lang="en-GB" altLang="en-US" b="1"/>
              <a:t>Sadly – many children didn’t which is why there is such weak literacy in English-speaking countries!</a:t>
            </a:r>
          </a:p>
          <a:p>
            <a:endParaRPr lang="en-GB" altLang="en-US" b="1"/>
          </a:p>
          <a:p>
            <a:endParaRPr lang="en-GB" altLang="en-US" b="1"/>
          </a:p>
        </p:txBody>
      </p:sp>
      <p:sp>
        <p:nvSpPr>
          <p:cNvPr id="91140" name="Slide Number Placeholder 3">
            <a:extLst>
              <a:ext uri="{FF2B5EF4-FFF2-40B4-BE49-F238E27FC236}">
                <a16:creationId xmlns:a16="http://schemas.microsoft.com/office/drawing/2014/main" id="{8E0D134E-4084-4B80-89C9-75330DAA21F4}"/>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4123" indent="-285718">
              <a:defRPr>
                <a:solidFill>
                  <a:schemeClr val="tx1"/>
                </a:solidFill>
                <a:latin typeface="Arial" panose="020B0604020202020204" pitchFamily="34" charset="0"/>
                <a:cs typeface="Arial" panose="020B0604020202020204" pitchFamily="34" charset="0"/>
              </a:defRPr>
            </a:lvl2pPr>
            <a:lvl3pPr marL="1146011" indent="-229202">
              <a:defRPr>
                <a:solidFill>
                  <a:schemeClr val="tx1"/>
                </a:solidFill>
                <a:latin typeface="Arial" panose="020B0604020202020204" pitchFamily="34" charset="0"/>
                <a:cs typeface="Arial" panose="020B0604020202020204" pitchFamily="34" charset="0"/>
              </a:defRPr>
            </a:lvl3pPr>
            <a:lvl4pPr marL="1604416" indent="-229202">
              <a:defRPr>
                <a:solidFill>
                  <a:schemeClr val="tx1"/>
                </a:solidFill>
                <a:latin typeface="Arial" panose="020B0604020202020204" pitchFamily="34" charset="0"/>
                <a:cs typeface="Arial" panose="020B0604020202020204" pitchFamily="34" charset="0"/>
              </a:defRPr>
            </a:lvl4pPr>
            <a:lvl5pPr marL="2062821" indent="-229202">
              <a:defRPr>
                <a:solidFill>
                  <a:schemeClr val="tx1"/>
                </a:solidFill>
                <a:latin typeface="Arial" panose="020B0604020202020204" pitchFamily="34" charset="0"/>
                <a:cs typeface="Arial" panose="020B0604020202020204" pitchFamily="34" charset="0"/>
              </a:defRPr>
            </a:lvl5pPr>
            <a:lvl6pPr marL="251494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6707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1919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7132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08625A28-5374-4A8C-A0BE-7660435CDD41}" type="slidenum">
              <a:rPr lang="en-GB" altLang="en-US">
                <a:latin typeface="Calibri" panose="020F0502020204030204" pitchFamily="34" charset="0"/>
              </a:rPr>
              <a:pPr/>
              <a:t>44</a:t>
            </a:fld>
            <a:endParaRPr lang="en-GB" altLang="en-US">
              <a:latin typeface="Calibri" panose="020F0502020204030204" pitchFamily="34" charset="0"/>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Slide Image Placeholder 1">
            <a:extLst>
              <a:ext uri="{FF2B5EF4-FFF2-40B4-BE49-F238E27FC236}">
                <a16:creationId xmlns:a16="http://schemas.microsoft.com/office/drawing/2014/main" id="{1BD67668-D21E-4314-B457-D42B612700B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3187" name="Notes Placeholder 2">
            <a:extLst>
              <a:ext uri="{FF2B5EF4-FFF2-40B4-BE49-F238E27FC236}">
                <a16:creationId xmlns:a16="http://schemas.microsoft.com/office/drawing/2014/main" id="{BAF54338-4EFF-4795-BDB8-767AB7162E4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GB" altLang="en-US"/>
              <a:t>Now we’ll show you how much learning can be achieved using the core skills Activity Sheets by trying it out together!</a:t>
            </a:r>
          </a:p>
          <a:p>
            <a:pPr eaLnBrk="1" hangingPunct="1"/>
            <a:endParaRPr lang="en-GB" altLang="en-US"/>
          </a:p>
          <a:p>
            <a:pPr eaLnBrk="1" hangingPunct="1"/>
            <a:r>
              <a:rPr lang="en-GB" altLang="en-US"/>
              <a:t>[See the four end slides of this ppt for a suggestion of which Activity Sheet to use alongside the ppt. Provide the parents with an Activity Sheet each and a pencil if possible, and take them through the way the children use them in school. Point out how very ‘core’ and effective these skills’ activities are. Model the finger-tracing for the letter shape whilst saying the sound. Model the finger tracking under the graphemes for sounding out and blending. Model the tallying sounds to thumb and fingers of the left hand, palm facing, for the spelling routine. Count the sounds, write sound dashes on the back of the folded-up part of the Activity Sheet, and say the sounds whilst handwriting the graphemes from left to right. Finish by finger tracking under the graphemes from left to right whilst saying the sounds and blending the word. Is it correct? If so, tick the word.]</a:t>
            </a:r>
          </a:p>
          <a:p>
            <a:pPr eaLnBrk="1" hangingPunct="1"/>
            <a:endParaRPr lang="en-GB" altLang="en-US"/>
          </a:p>
          <a:p>
            <a:pPr eaLnBrk="1" hangingPunct="1"/>
            <a:endParaRPr lang="en-GB" altLang="en-US"/>
          </a:p>
        </p:txBody>
      </p:sp>
      <p:sp>
        <p:nvSpPr>
          <p:cNvPr id="93188" name="Slide Number Placeholder 3">
            <a:extLst>
              <a:ext uri="{FF2B5EF4-FFF2-40B4-BE49-F238E27FC236}">
                <a16:creationId xmlns:a16="http://schemas.microsoft.com/office/drawing/2014/main" id="{356AF00D-49E5-4BB1-9C4C-7D3FF0886AA8}"/>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4123" indent="-285718">
              <a:defRPr>
                <a:solidFill>
                  <a:schemeClr val="tx1"/>
                </a:solidFill>
                <a:latin typeface="Arial" panose="020B0604020202020204" pitchFamily="34" charset="0"/>
                <a:cs typeface="Arial" panose="020B0604020202020204" pitchFamily="34" charset="0"/>
              </a:defRPr>
            </a:lvl2pPr>
            <a:lvl3pPr marL="1146011" indent="-229202">
              <a:defRPr>
                <a:solidFill>
                  <a:schemeClr val="tx1"/>
                </a:solidFill>
                <a:latin typeface="Arial" panose="020B0604020202020204" pitchFamily="34" charset="0"/>
                <a:cs typeface="Arial" panose="020B0604020202020204" pitchFamily="34" charset="0"/>
              </a:defRPr>
            </a:lvl3pPr>
            <a:lvl4pPr marL="1604416" indent="-229202">
              <a:defRPr>
                <a:solidFill>
                  <a:schemeClr val="tx1"/>
                </a:solidFill>
                <a:latin typeface="Arial" panose="020B0604020202020204" pitchFamily="34" charset="0"/>
                <a:cs typeface="Arial" panose="020B0604020202020204" pitchFamily="34" charset="0"/>
              </a:defRPr>
            </a:lvl4pPr>
            <a:lvl5pPr marL="2062821" indent="-229202">
              <a:defRPr>
                <a:solidFill>
                  <a:schemeClr val="tx1"/>
                </a:solidFill>
                <a:latin typeface="Arial" panose="020B0604020202020204" pitchFamily="34" charset="0"/>
                <a:cs typeface="Arial" panose="020B0604020202020204" pitchFamily="34" charset="0"/>
              </a:defRPr>
            </a:lvl5pPr>
            <a:lvl6pPr marL="251494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6707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1919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7132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0C961E62-0391-43DD-8DC1-78F514316D8C}" type="slidenum">
              <a:rPr lang="en-GB" altLang="en-US">
                <a:latin typeface="Calibri" panose="020F0502020204030204" pitchFamily="34" charset="0"/>
              </a:rPr>
              <a:pPr/>
              <a:t>45</a:t>
            </a:fld>
            <a:endParaRPr lang="en-GB" altLang="en-US">
              <a:latin typeface="Calibri" panose="020F0502020204030204" pitchFamily="34" charset="0"/>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Slide Image Placeholder 1">
            <a:extLst>
              <a:ext uri="{FF2B5EF4-FFF2-40B4-BE49-F238E27FC236}">
                <a16:creationId xmlns:a16="http://schemas.microsoft.com/office/drawing/2014/main" id="{7C405A73-9CBE-4C19-AA5A-A9205887283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5235" name="Notes Placeholder 2">
            <a:extLst>
              <a:ext uri="{FF2B5EF4-FFF2-40B4-BE49-F238E27FC236}">
                <a16:creationId xmlns:a16="http://schemas.microsoft.com/office/drawing/2014/main" id="{1DB82F29-928A-4BE4-B596-5712085DABB9}"/>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GB" altLang="en-US"/>
              <a:t>[Comment that many children hold the pencil down the cone because they get a better grip for tiny fingers – contrary to the ‘small hands need fat pencils’ theory. </a:t>
            </a:r>
          </a:p>
          <a:p>
            <a:pPr eaLnBrk="1" hangingPunct="1"/>
            <a:endParaRPr lang="en-GB" altLang="en-US"/>
          </a:p>
          <a:p>
            <a:pPr eaLnBrk="1" hangingPunct="1"/>
            <a:r>
              <a:rPr lang="en-GB" altLang="en-US"/>
              <a:t>We can model the correct pencil hold in a very kind way. “Let me help you”.</a:t>
            </a:r>
          </a:p>
        </p:txBody>
      </p:sp>
      <p:sp>
        <p:nvSpPr>
          <p:cNvPr id="95236" name="Slide Number Placeholder 3">
            <a:extLst>
              <a:ext uri="{FF2B5EF4-FFF2-40B4-BE49-F238E27FC236}">
                <a16:creationId xmlns:a16="http://schemas.microsoft.com/office/drawing/2014/main" id="{B390F600-6BD7-4759-BBFA-1BEDAE5A4B74}"/>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4123" indent="-285718">
              <a:defRPr>
                <a:solidFill>
                  <a:schemeClr val="tx1"/>
                </a:solidFill>
                <a:latin typeface="Arial" panose="020B0604020202020204" pitchFamily="34" charset="0"/>
                <a:cs typeface="Arial" panose="020B0604020202020204" pitchFamily="34" charset="0"/>
              </a:defRPr>
            </a:lvl2pPr>
            <a:lvl3pPr marL="1146011" indent="-229202">
              <a:defRPr>
                <a:solidFill>
                  <a:schemeClr val="tx1"/>
                </a:solidFill>
                <a:latin typeface="Arial" panose="020B0604020202020204" pitchFamily="34" charset="0"/>
                <a:cs typeface="Arial" panose="020B0604020202020204" pitchFamily="34" charset="0"/>
              </a:defRPr>
            </a:lvl3pPr>
            <a:lvl4pPr marL="1604416" indent="-229202">
              <a:defRPr>
                <a:solidFill>
                  <a:schemeClr val="tx1"/>
                </a:solidFill>
                <a:latin typeface="Arial" panose="020B0604020202020204" pitchFamily="34" charset="0"/>
                <a:cs typeface="Arial" panose="020B0604020202020204" pitchFamily="34" charset="0"/>
              </a:defRPr>
            </a:lvl4pPr>
            <a:lvl5pPr marL="2062821" indent="-229202">
              <a:defRPr>
                <a:solidFill>
                  <a:schemeClr val="tx1"/>
                </a:solidFill>
                <a:latin typeface="Arial" panose="020B0604020202020204" pitchFamily="34" charset="0"/>
                <a:cs typeface="Arial" panose="020B0604020202020204" pitchFamily="34" charset="0"/>
              </a:defRPr>
            </a:lvl5pPr>
            <a:lvl6pPr marL="251494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6707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1919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7132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E16A5CBF-9050-486E-9390-A40D925A86A9}" type="slidenum">
              <a:rPr lang="en-GB" altLang="en-US">
                <a:latin typeface="Calibri" panose="020F0502020204030204" pitchFamily="34" charset="0"/>
              </a:rPr>
              <a:pPr/>
              <a:t>46</a:t>
            </a:fld>
            <a:endParaRPr lang="en-GB" altLang="en-US">
              <a:latin typeface="Calibri" panose="020F0502020204030204" pitchFamily="34" charset="0"/>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Slide Image Placeholder 1">
            <a:extLst>
              <a:ext uri="{FF2B5EF4-FFF2-40B4-BE49-F238E27FC236}">
                <a16:creationId xmlns:a16="http://schemas.microsoft.com/office/drawing/2014/main" id="{A3B6CD8A-86B9-4474-8B8B-D15D98F1410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7283" name="Notes Placeholder 2">
            <a:extLst>
              <a:ext uri="{FF2B5EF4-FFF2-40B4-BE49-F238E27FC236}">
                <a16:creationId xmlns:a16="http://schemas.microsoft.com/office/drawing/2014/main" id="{EED3C653-5BB5-41AD-A724-C59E64F4CC1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GB" altLang="en-US"/>
              <a:t>The children apply their focus alphabetic code knowledge to sentences and texts for further basic skills development and comprehension.</a:t>
            </a:r>
          </a:p>
          <a:p>
            <a:pPr eaLnBrk="1" hangingPunct="1"/>
            <a:r>
              <a:rPr lang="en-GB" altLang="en-US"/>
              <a:t>Whatever words can be read, can also be used for spelling and handwriting practice.</a:t>
            </a:r>
          </a:p>
          <a:p>
            <a:pPr eaLnBrk="1" hangingPunct="1"/>
            <a:endParaRPr lang="en-GB" altLang="en-US"/>
          </a:p>
          <a:p>
            <a:pPr eaLnBrk="1" hangingPunct="1"/>
            <a:r>
              <a:rPr lang="en-GB" altLang="en-US"/>
              <a:t>‘Self dictation’ is when the learner, having read the text, re-reads it and holds each sentence, or phrase, in his or her head and then re-writes in an exercise book with writing lines (preferably). This is a very powerful way of embedding learning and allows children to work at their own speed and capacity. Some children may well accomplish more than others, but that is fine if all children are working according to their potential.</a:t>
            </a:r>
          </a:p>
        </p:txBody>
      </p:sp>
      <p:sp>
        <p:nvSpPr>
          <p:cNvPr id="97284" name="Slide Number Placeholder 3">
            <a:extLst>
              <a:ext uri="{FF2B5EF4-FFF2-40B4-BE49-F238E27FC236}">
                <a16:creationId xmlns:a16="http://schemas.microsoft.com/office/drawing/2014/main" id="{AEEBC305-12D7-48BD-8013-3E673D9C1A1A}"/>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4123" indent="-285718">
              <a:defRPr>
                <a:solidFill>
                  <a:schemeClr val="tx1"/>
                </a:solidFill>
                <a:latin typeface="Arial" panose="020B0604020202020204" pitchFamily="34" charset="0"/>
                <a:cs typeface="Arial" panose="020B0604020202020204" pitchFamily="34" charset="0"/>
              </a:defRPr>
            </a:lvl2pPr>
            <a:lvl3pPr marL="1146011" indent="-229202">
              <a:defRPr>
                <a:solidFill>
                  <a:schemeClr val="tx1"/>
                </a:solidFill>
                <a:latin typeface="Arial" panose="020B0604020202020204" pitchFamily="34" charset="0"/>
                <a:cs typeface="Arial" panose="020B0604020202020204" pitchFamily="34" charset="0"/>
              </a:defRPr>
            </a:lvl3pPr>
            <a:lvl4pPr marL="1604416" indent="-229202">
              <a:defRPr>
                <a:solidFill>
                  <a:schemeClr val="tx1"/>
                </a:solidFill>
                <a:latin typeface="Arial" panose="020B0604020202020204" pitchFamily="34" charset="0"/>
                <a:cs typeface="Arial" panose="020B0604020202020204" pitchFamily="34" charset="0"/>
              </a:defRPr>
            </a:lvl4pPr>
            <a:lvl5pPr marL="2062821" indent="-229202">
              <a:defRPr>
                <a:solidFill>
                  <a:schemeClr val="tx1"/>
                </a:solidFill>
                <a:latin typeface="Arial" panose="020B0604020202020204" pitchFamily="34" charset="0"/>
                <a:cs typeface="Arial" panose="020B0604020202020204" pitchFamily="34" charset="0"/>
              </a:defRPr>
            </a:lvl5pPr>
            <a:lvl6pPr marL="251494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6707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1919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7132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B64F8A16-7A2B-4D43-998C-38B5088A7C69}" type="slidenum">
              <a:rPr lang="en-GB" altLang="en-US">
                <a:latin typeface="Calibri" panose="020F0502020204030204" pitchFamily="34" charset="0"/>
              </a:rPr>
              <a:pPr/>
              <a:t>47</a:t>
            </a:fld>
            <a:endParaRPr lang="en-GB" altLang="en-US">
              <a:latin typeface="Calibri" panose="020F0502020204030204" pitchFamily="34" charset="0"/>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Slide Image Placeholder 1">
            <a:extLst>
              <a:ext uri="{FF2B5EF4-FFF2-40B4-BE49-F238E27FC236}">
                <a16:creationId xmlns:a16="http://schemas.microsoft.com/office/drawing/2014/main" id="{DDF699F7-1AC2-43FB-BFF0-09835B82B5A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9331" name="Notes Placeholder 2">
            <a:extLst>
              <a:ext uri="{FF2B5EF4-FFF2-40B4-BE49-F238E27FC236}">
                <a16:creationId xmlns:a16="http://schemas.microsoft.com/office/drawing/2014/main" id="{F6B676F9-56E8-4083-9566-75ACE331194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GB" altLang="en-US"/>
          </a:p>
        </p:txBody>
      </p:sp>
      <p:sp>
        <p:nvSpPr>
          <p:cNvPr id="99332" name="Slide Number Placeholder 3">
            <a:extLst>
              <a:ext uri="{FF2B5EF4-FFF2-40B4-BE49-F238E27FC236}">
                <a16:creationId xmlns:a16="http://schemas.microsoft.com/office/drawing/2014/main" id="{B6D778EA-346F-4091-8AF9-8284161E77E3}"/>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4123" indent="-285718">
              <a:defRPr>
                <a:solidFill>
                  <a:schemeClr val="tx1"/>
                </a:solidFill>
                <a:latin typeface="Arial" panose="020B0604020202020204" pitchFamily="34" charset="0"/>
                <a:cs typeface="Arial" panose="020B0604020202020204" pitchFamily="34" charset="0"/>
              </a:defRPr>
            </a:lvl2pPr>
            <a:lvl3pPr marL="1146011" indent="-229202">
              <a:defRPr>
                <a:solidFill>
                  <a:schemeClr val="tx1"/>
                </a:solidFill>
                <a:latin typeface="Arial" panose="020B0604020202020204" pitchFamily="34" charset="0"/>
                <a:cs typeface="Arial" panose="020B0604020202020204" pitchFamily="34" charset="0"/>
              </a:defRPr>
            </a:lvl3pPr>
            <a:lvl4pPr marL="1604416" indent="-229202">
              <a:defRPr>
                <a:solidFill>
                  <a:schemeClr val="tx1"/>
                </a:solidFill>
                <a:latin typeface="Arial" panose="020B0604020202020204" pitchFamily="34" charset="0"/>
                <a:cs typeface="Arial" panose="020B0604020202020204" pitchFamily="34" charset="0"/>
              </a:defRPr>
            </a:lvl4pPr>
            <a:lvl5pPr marL="2062821" indent="-229202">
              <a:defRPr>
                <a:solidFill>
                  <a:schemeClr val="tx1"/>
                </a:solidFill>
                <a:latin typeface="Arial" panose="020B0604020202020204" pitchFamily="34" charset="0"/>
                <a:cs typeface="Arial" panose="020B0604020202020204" pitchFamily="34" charset="0"/>
              </a:defRPr>
            </a:lvl5pPr>
            <a:lvl6pPr marL="251494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6707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1919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7132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3B23DE9-205B-4D77-888D-A9D87BEC849A}" type="slidenum">
              <a:rPr lang="en-GB" altLang="en-US">
                <a:latin typeface="Calibri" panose="020F0502020204030204" pitchFamily="34" charset="0"/>
              </a:rPr>
              <a:pPr/>
              <a:t>48</a:t>
            </a:fld>
            <a:endParaRPr lang="en-GB" altLang="en-US">
              <a:latin typeface="Calibri" panose="020F0502020204030204" pitchFamily="34" charset="0"/>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Slide Image Placeholder 1">
            <a:extLst>
              <a:ext uri="{FF2B5EF4-FFF2-40B4-BE49-F238E27FC236}">
                <a16:creationId xmlns:a16="http://schemas.microsoft.com/office/drawing/2014/main" id="{38EDFFAE-5066-4F2B-8A42-C37F734FB84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1379" name="Notes Placeholder 2">
            <a:extLst>
              <a:ext uri="{FF2B5EF4-FFF2-40B4-BE49-F238E27FC236}">
                <a16:creationId xmlns:a16="http://schemas.microsoft.com/office/drawing/2014/main" id="{CC9891B2-6C20-459D-826C-78FCCFD72926}"/>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Please take an interest in your child’s phonics work. It may be helpful to practise some of it again at home as ‘little and often’ learning helps children to remember. </a:t>
            </a:r>
          </a:p>
          <a:p>
            <a:r>
              <a:rPr lang="en-GB" altLang="en-US"/>
              <a:t>Give your child plenty of praise for his or her work whatever the level of the knowledge and skill of the child.</a:t>
            </a:r>
          </a:p>
          <a:p>
            <a:r>
              <a:rPr lang="en-GB" altLang="en-US"/>
              <a:t>If you have any worries about the phonics work, or any questions, please don’t hesitate to contact your child’s teacher.</a:t>
            </a:r>
          </a:p>
          <a:p>
            <a:r>
              <a:rPr lang="en-GB" altLang="en-US"/>
              <a:t>You can always communicate through your child’s READING RECORD BOOK which is also kept in the bookbag.</a:t>
            </a:r>
          </a:p>
        </p:txBody>
      </p:sp>
      <p:sp>
        <p:nvSpPr>
          <p:cNvPr id="101380" name="Slide Number Placeholder 3">
            <a:extLst>
              <a:ext uri="{FF2B5EF4-FFF2-40B4-BE49-F238E27FC236}">
                <a16:creationId xmlns:a16="http://schemas.microsoft.com/office/drawing/2014/main" id="{48F29262-26E6-4CFE-A3C3-2243D2E16EA8}"/>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4123" indent="-285718">
              <a:defRPr>
                <a:solidFill>
                  <a:schemeClr val="tx1"/>
                </a:solidFill>
                <a:latin typeface="Arial" panose="020B0604020202020204" pitchFamily="34" charset="0"/>
                <a:cs typeface="Arial" panose="020B0604020202020204" pitchFamily="34" charset="0"/>
              </a:defRPr>
            </a:lvl2pPr>
            <a:lvl3pPr marL="1146011" indent="-229202">
              <a:defRPr>
                <a:solidFill>
                  <a:schemeClr val="tx1"/>
                </a:solidFill>
                <a:latin typeface="Arial" panose="020B0604020202020204" pitchFamily="34" charset="0"/>
                <a:cs typeface="Arial" panose="020B0604020202020204" pitchFamily="34" charset="0"/>
              </a:defRPr>
            </a:lvl3pPr>
            <a:lvl4pPr marL="1604416" indent="-229202">
              <a:defRPr>
                <a:solidFill>
                  <a:schemeClr val="tx1"/>
                </a:solidFill>
                <a:latin typeface="Arial" panose="020B0604020202020204" pitchFamily="34" charset="0"/>
                <a:cs typeface="Arial" panose="020B0604020202020204" pitchFamily="34" charset="0"/>
              </a:defRPr>
            </a:lvl4pPr>
            <a:lvl5pPr marL="2062821" indent="-229202">
              <a:defRPr>
                <a:solidFill>
                  <a:schemeClr val="tx1"/>
                </a:solidFill>
                <a:latin typeface="Arial" panose="020B0604020202020204" pitchFamily="34" charset="0"/>
                <a:cs typeface="Arial" panose="020B0604020202020204" pitchFamily="34" charset="0"/>
              </a:defRPr>
            </a:lvl5pPr>
            <a:lvl6pPr marL="251494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6707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1919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7132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173B268-2ADE-4A72-A909-866EC8E8927D}" type="slidenum">
              <a:rPr lang="en-GB" altLang="en-US">
                <a:latin typeface="Calibri" panose="020F0502020204030204" pitchFamily="34" charset="0"/>
              </a:rPr>
              <a:pPr/>
              <a:t>49</a:t>
            </a:fld>
            <a:endParaRPr lang="en-GB" altLang="en-US">
              <a:latin typeface="Calibri" panose="020F0502020204030204" pitchFamily="34" charset="0"/>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Slide Image Placeholder 1">
            <a:extLst>
              <a:ext uri="{FF2B5EF4-FFF2-40B4-BE49-F238E27FC236}">
                <a16:creationId xmlns:a16="http://schemas.microsoft.com/office/drawing/2014/main" id="{A42E1A3F-1107-4605-8B64-5FCA883A329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3427" name="Notes Placeholder 2">
            <a:extLst>
              <a:ext uri="{FF2B5EF4-FFF2-40B4-BE49-F238E27FC236}">
                <a16:creationId xmlns:a16="http://schemas.microsoft.com/office/drawing/2014/main" id="{71B4C660-935E-4889-8516-5F1946F34006}"/>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GB" altLang="en-US"/>
              <a:t>Children will need different levels of support when reading aloud. </a:t>
            </a:r>
          </a:p>
          <a:p>
            <a:pPr eaLnBrk="1" hangingPunct="1"/>
            <a:r>
              <a:rPr lang="en-GB" altLang="en-US"/>
              <a:t>There are different ways that the adult can help the learner to read the words.</a:t>
            </a:r>
          </a:p>
        </p:txBody>
      </p:sp>
      <p:sp>
        <p:nvSpPr>
          <p:cNvPr id="103428" name="Slide Number Placeholder 3">
            <a:extLst>
              <a:ext uri="{FF2B5EF4-FFF2-40B4-BE49-F238E27FC236}">
                <a16:creationId xmlns:a16="http://schemas.microsoft.com/office/drawing/2014/main" id="{EFA8106E-D869-448E-ACE9-27A9D61E6498}"/>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4123" indent="-285718">
              <a:defRPr>
                <a:solidFill>
                  <a:schemeClr val="tx1"/>
                </a:solidFill>
                <a:latin typeface="Arial" panose="020B0604020202020204" pitchFamily="34" charset="0"/>
                <a:cs typeface="Arial" panose="020B0604020202020204" pitchFamily="34" charset="0"/>
              </a:defRPr>
            </a:lvl2pPr>
            <a:lvl3pPr marL="1146011" indent="-229202">
              <a:defRPr>
                <a:solidFill>
                  <a:schemeClr val="tx1"/>
                </a:solidFill>
                <a:latin typeface="Arial" panose="020B0604020202020204" pitchFamily="34" charset="0"/>
                <a:cs typeface="Arial" panose="020B0604020202020204" pitchFamily="34" charset="0"/>
              </a:defRPr>
            </a:lvl3pPr>
            <a:lvl4pPr marL="1604416" indent="-229202">
              <a:defRPr>
                <a:solidFill>
                  <a:schemeClr val="tx1"/>
                </a:solidFill>
                <a:latin typeface="Arial" panose="020B0604020202020204" pitchFamily="34" charset="0"/>
                <a:cs typeface="Arial" panose="020B0604020202020204" pitchFamily="34" charset="0"/>
              </a:defRPr>
            </a:lvl4pPr>
            <a:lvl5pPr marL="2062821" indent="-229202">
              <a:defRPr>
                <a:solidFill>
                  <a:schemeClr val="tx1"/>
                </a:solidFill>
                <a:latin typeface="Arial" panose="020B0604020202020204" pitchFamily="34" charset="0"/>
                <a:cs typeface="Arial" panose="020B0604020202020204" pitchFamily="34" charset="0"/>
              </a:defRPr>
            </a:lvl5pPr>
            <a:lvl6pPr marL="251494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6707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1919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7132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E54A9097-1C4D-48F8-ADA0-8FC5AB9EBDBC}" type="slidenum">
              <a:rPr lang="en-GB" altLang="en-US">
                <a:latin typeface="Calibri" panose="020F0502020204030204" pitchFamily="34" charset="0"/>
              </a:rPr>
              <a:pPr/>
              <a:t>50</a:t>
            </a:fld>
            <a:endParaRPr lang="en-GB" altLang="en-US">
              <a:latin typeface="Calibri" panose="020F0502020204030204" pitchFamily="34" charset="0"/>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Slide Image Placeholder 1">
            <a:extLst>
              <a:ext uri="{FF2B5EF4-FFF2-40B4-BE49-F238E27FC236}">
                <a16:creationId xmlns:a16="http://schemas.microsoft.com/office/drawing/2014/main" id="{BC203ACC-8AB8-4DCA-A3A0-B7FBFFF297F1}"/>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5475" name="Notes Placeholder 2">
            <a:extLst>
              <a:ext uri="{FF2B5EF4-FFF2-40B4-BE49-F238E27FC236}">
                <a16:creationId xmlns:a16="http://schemas.microsoft.com/office/drawing/2014/main" id="{ED51D294-85AB-4BAD-97F1-70D99F30B56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GB" altLang="en-US"/>
          </a:p>
        </p:txBody>
      </p:sp>
      <p:sp>
        <p:nvSpPr>
          <p:cNvPr id="105476" name="Slide Number Placeholder 3">
            <a:extLst>
              <a:ext uri="{FF2B5EF4-FFF2-40B4-BE49-F238E27FC236}">
                <a16:creationId xmlns:a16="http://schemas.microsoft.com/office/drawing/2014/main" id="{3582895C-4821-4251-94A9-B3A9009F443F}"/>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4123" indent="-285718">
              <a:defRPr>
                <a:solidFill>
                  <a:schemeClr val="tx1"/>
                </a:solidFill>
                <a:latin typeface="Arial" panose="020B0604020202020204" pitchFamily="34" charset="0"/>
                <a:cs typeface="Arial" panose="020B0604020202020204" pitchFamily="34" charset="0"/>
              </a:defRPr>
            </a:lvl2pPr>
            <a:lvl3pPr marL="1146011" indent="-229202">
              <a:defRPr>
                <a:solidFill>
                  <a:schemeClr val="tx1"/>
                </a:solidFill>
                <a:latin typeface="Arial" panose="020B0604020202020204" pitchFamily="34" charset="0"/>
                <a:cs typeface="Arial" panose="020B0604020202020204" pitchFamily="34" charset="0"/>
              </a:defRPr>
            </a:lvl3pPr>
            <a:lvl4pPr marL="1604416" indent="-229202">
              <a:defRPr>
                <a:solidFill>
                  <a:schemeClr val="tx1"/>
                </a:solidFill>
                <a:latin typeface="Arial" panose="020B0604020202020204" pitchFamily="34" charset="0"/>
                <a:cs typeface="Arial" panose="020B0604020202020204" pitchFamily="34" charset="0"/>
              </a:defRPr>
            </a:lvl4pPr>
            <a:lvl5pPr marL="2062821" indent="-229202">
              <a:defRPr>
                <a:solidFill>
                  <a:schemeClr val="tx1"/>
                </a:solidFill>
                <a:latin typeface="Arial" panose="020B0604020202020204" pitchFamily="34" charset="0"/>
                <a:cs typeface="Arial" panose="020B0604020202020204" pitchFamily="34" charset="0"/>
              </a:defRPr>
            </a:lvl5pPr>
            <a:lvl6pPr marL="251494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6707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1919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7132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0DC6414C-F633-481E-9587-EF326C6FD6A0}" type="slidenum">
              <a:rPr lang="en-GB" altLang="en-US">
                <a:latin typeface="Calibri" panose="020F0502020204030204" pitchFamily="34" charset="0"/>
              </a:rPr>
              <a:pPr/>
              <a:t>51</a:t>
            </a:fld>
            <a:endParaRPr lang="en-GB" altLang="en-US">
              <a:latin typeface="Calibri" panose="020F0502020204030204" pitchFamily="34" charset="0"/>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Slide Image Placeholder 1">
            <a:extLst>
              <a:ext uri="{FF2B5EF4-FFF2-40B4-BE49-F238E27FC236}">
                <a16:creationId xmlns:a16="http://schemas.microsoft.com/office/drawing/2014/main" id="{8C3150AC-B238-4EC6-99DE-95832C55C94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7523" name="Notes Placeholder 2">
            <a:extLst>
              <a:ext uri="{FF2B5EF4-FFF2-40B4-BE49-F238E27FC236}">
                <a16:creationId xmlns:a16="http://schemas.microsoft.com/office/drawing/2014/main" id="{75CAE139-7151-435E-9CD3-9641F3DF6CE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We cannot overemphasise the importance of your child continuing to read aloud and the importance of masses of talking taking place at home.</a:t>
            </a:r>
          </a:p>
        </p:txBody>
      </p:sp>
      <p:sp>
        <p:nvSpPr>
          <p:cNvPr id="107524" name="Slide Number Placeholder 3">
            <a:extLst>
              <a:ext uri="{FF2B5EF4-FFF2-40B4-BE49-F238E27FC236}">
                <a16:creationId xmlns:a16="http://schemas.microsoft.com/office/drawing/2014/main" id="{4B9EC4BB-6C63-42DA-8A8C-7A2DD6F68602}"/>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4123" indent="-285718">
              <a:defRPr>
                <a:solidFill>
                  <a:schemeClr val="tx1"/>
                </a:solidFill>
                <a:latin typeface="Arial" panose="020B0604020202020204" pitchFamily="34" charset="0"/>
                <a:cs typeface="Arial" panose="020B0604020202020204" pitchFamily="34" charset="0"/>
              </a:defRPr>
            </a:lvl2pPr>
            <a:lvl3pPr marL="1146011" indent="-229202">
              <a:defRPr>
                <a:solidFill>
                  <a:schemeClr val="tx1"/>
                </a:solidFill>
                <a:latin typeface="Arial" panose="020B0604020202020204" pitchFamily="34" charset="0"/>
                <a:cs typeface="Arial" panose="020B0604020202020204" pitchFamily="34" charset="0"/>
              </a:defRPr>
            </a:lvl3pPr>
            <a:lvl4pPr marL="1604416" indent="-229202">
              <a:defRPr>
                <a:solidFill>
                  <a:schemeClr val="tx1"/>
                </a:solidFill>
                <a:latin typeface="Arial" panose="020B0604020202020204" pitchFamily="34" charset="0"/>
                <a:cs typeface="Arial" panose="020B0604020202020204" pitchFamily="34" charset="0"/>
              </a:defRPr>
            </a:lvl4pPr>
            <a:lvl5pPr marL="2062821" indent="-229202">
              <a:defRPr>
                <a:solidFill>
                  <a:schemeClr val="tx1"/>
                </a:solidFill>
                <a:latin typeface="Arial" panose="020B0604020202020204" pitchFamily="34" charset="0"/>
                <a:cs typeface="Arial" panose="020B0604020202020204" pitchFamily="34" charset="0"/>
              </a:defRPr>
            </a:lvl5pPr>
            <a:lvl6pPr marL="251494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6707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19196"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71321" indent="-229202" defTabSz="4521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873853C5-40F9-4817-8966-BA00D21DE343}" type="slidenum">
              <a:rPr lang="en-GB" altLang="en-US">
                <a:latin typeface="Calibri" panose="020F0502020204030204" pitchFamily="34" charset="0"/>
              </a:rPr>
              <a:pPr/>
              <a:t>52</a:t>
            </a:fld>
            <a:endParaRPr lang="en-GB" altLang="en-US">
              <a:latin typeface="Calibri" panose="020F050202020403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96BEAAAC-3656-4880-95DC-3EFCC569A003}"/>
              </a:ext>
            </a:extLst>
          </p:cNvPr>
          <p:cNvSpPr>
            <a:spLocks noGrp="1"/>
          </p:cNvSpPr>
          <p:nvPr>
            <p:ph type="dt" sz="half" idx="10"/>
          </p:nvPr>
        </p:nvSpPr>
        <p:spPr/>
        <p:txBody>
          <a:bodyPr/>
          <a:lstStyle>
            <a:lvl1pPr>
              <a:defRPr/>
            </a:lvl1pPr>
          </a:lstStyle>
          <a:p>
            <a:pPr>
              <a:defRPr/>
            </a:pPr>
            <a:fld id="{AFF21F02-056E-4C5D-B410-693F70904FB9}" type="datetime1">
              <a:rPr lang="en-US"/>
              <a:pPr>
                <a:defRPr/>
              </a:pPr>
              <a:t>9/26/2022</a:t>
            </a:fld>
            <a:endParaRPr lang="en-US"/>
          </a:p>
        </p:txBody>
      </p:sp>
      <p:sp>
        <p:nvSpPr>
          <p:cNvPr id="5" name="Footer Placeholder 4">
            <a:extLst>
              <a:ext uri="{FF2B5EF4-FFF2-40B4-BE49-F238E27FC236}">
                <a16:creationId xmlns:a16="http://schemas.microsoft.com/office/drawing/2014/main" id="{E0E08FC5-F8DC-47FA-B358-98B357B0AC2F}"/>
              </a:ext>
            </a:extLst>
          </p:cNvPr>
          <p:cNvSpPr>
            <a:spLocks noGrp="1"/>
          </p:cNvSpPr>
          <p:nvPr>
            <p:ph type="ftr" sz="quarter" idx="11"/>
          </p:nvPr>
        </p:nvSpPr>
        <p:spPr>
          <a:xfrm>
            <a:off x="3124200" y="6356350"/>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US"/>
          </a:p>
        </p:txBody>
      </p:sp>
      <p:sp>
        <p:nvSpPr>
          <p:cNvPr id="6" name="Slide Number Placeholder 5">
            <a:extLst>
              <a:ext uri="{FF2B5EF4-FFF2-40B4-BE49-F238E27FC236}">
                <a16:creationId xmlns:a16="http://schemas.microsoft.com/office/drawing/2014/main" id="{F07AC8DF-01E0-4247-A986-5EE92EF86391}"/>
              </a:ext>
            </a:extLst>
          </p:cNvPr>
          <p:cNvSpPr>
            <a:spLocks noGrp="1"/>
          </p:cNvSpPr>
          <p:nvPr>
            <p:ph type="sldNum" sz="quarter" idx="12"/>
          </p:nvPr>
        </p:nvSpPr>
        <p:spPr/>
        <p:txBody>
          <a:bodyPr/>
          <a:lstStyle>
            <a:lvl1pPr>
              <a:defRPr smtClean="0"/>
            </a:lvl1pPr>
          </a:lstStyle>
          <a:p>
            <a:pPr>
              <a:defRPr/>
            </a:pPr>
            <a:fld id="{259910D5-55BD-4448-BB5C-00DA94AF501F}" type="slidenum">
              <a:rPr lang="en-US" altLang="en-US"/>
              <a:pPr>
                <a:defRPr/>
              </a:pPr>
              <a:t>‹#›</a:t>
            </a:fld>
            <a:endParaRPr lang="en-US" altLang="en-US"/>
          </a:p>
        </p:txBody>
      </p:sp>
    </p:spTree>
    <p:extLst>
      <p:ext uri="{BB962C8B-B14F-4D97-AF65-F5344CB8AC3E}">
        <p14:creationId xmlns:p14="http://schemas.microsoft.com/office/powerpoint/2010/main" val="30148596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BDE626B-5731-4CC7-847B-4CB7D58230AA}"/>
              </a:ext>
            </a:extLst>
          </p:cNvPr>
          <p:cNvSpPr>
            <a:spLocks noGrp="1"/>
          </p:cNvSpPr>
          <p:nvPr>
            <p:ph type="dt" sz="half" idx="10"/>
          </p:nvPr>
        </p:nvSpPr>
        <p:spPr/>
        <p:txBody>
          <a:bodyPr/>
          <a:lstStyle>
            <a:lvl1pPr>
              <a:defRPr/>
            </a:lvl1pPr>
          </a:lstStyle>
          <a:p>
            <a:pPr>
              <a:defRPr/>
            </a:pPr>
            <a:fld id="{CE2A4E40-C7A8-4301-AFCE-81D478A0CFBF}" type="datetime1">
              <a:rPr lang="en-US"/>
              <a:pPr>
                <a:defRPr/>
              </a:pPr>
              <a:t>9/26/2022</a:t>
            </a:fld>
            <a:endParaRPr lang="en-US" dirty="0"/>
          </a:p>
        </p:txBody>
      </p:sp>
      <p:sp>
        <p:nvSpPr>
          <p:cNvPr id="5" name="Slide Number Placeholder 5">
            <a:extLst>
              <a:ext uri="{FF2B5EF4-FFF2-40B4-BE49-F238E27FC236}">
                <a16:creationId xmlns:a16="http://schemas.microsoft.com/office/drawing/2014/main" id="{BF6E5A33-1B69-432E-9D94-09E26E284C3C}"/>
              </a:ext>
            </a:extLst>
          </p:cNvPr>
          <p:cNvSpPr>
            <a:spLocks noGrp="1"/>
          </p:cNvSpPr>
          <p:nvPr>
            <p:ph type="sldNum" sz="quarter" idx="11"/>
          </p:nvPr>
        </p:nvSpPr>
        <p:spPr/>
        <p:txBody>
          <a:bodyPr/>
          <a:lstStyle>
            <a:lvl1pPr>
              <a:defRPr/>
            </a:lvl1pPr>
          </a:lstStyle>
          <a:p>
            <a:pPr>
              <a:defRPr/>
            </a:pPr>
            <a:fld id="{8D66E082-553E-41DC-B8B5-D979821A4D9F}" type="slidenum">
              <a:rPr lang="en-US" altLang="en-US"/>
              <a:pPr>
                <a:defRPr/>
              </a:pPr>
              <a:t>‹#›</a:t>
            </a:fld>
            <a:endParaRPr lang="en-US" altLang="en-US"/>
          </a:p>
        </p:txBody>
      </p:sp>
    </p:spTree>
    <p:extLst>
      <p:ext uri="{BB962C8B-B14F-4D97-AF65-F5344CB8AC3E}">
        <p14:creationId xmlns:p14="http://schemas.microsoft.com/office/powerpoint/2010/main" val="18652565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4D1EE6B6-56B6-49BB-A8FF-DC3B0DE3CEAA}"/>
              </a:ext>
            </a:extLst>
          </p:cNvPr>
          <p:cNvSpPr>
            <a:spLocks noGrp="1"/>
          </p:cNvSpPr>
          <p:nvPr>
            <p:ph type="dt" sz="half" idx="10"/>
          </p:nvPr>
        </p:nvSpPr>
        <p:spPr/>
        <p:txBody>
          <a:bodyPr/>
          <a:lstStyle>
            <a:lvl1pPr>
              <a:defRPr/>
            </a:lvl1pPr>
          </a:lstStyle>
          <a:p>
            <a:pPr>
              <a:defRPr/>
            </a:pPr>
            <a:fld id="{E526E588-6D74-41C0-958E-F36B6C7190BE}" type="datetime1">
              <a:rPr lang="en-US"/>
              <a:pPr>
                <a:defRPr/>
              </a:pPr>
              <a:t>9/26/2022</a:t>
            </a:fld>
            <a:endParaRPr lang="en-US" dirty="0"/>
          </a:p>
        </p:txBody>
      </p:sp>
      <p:sp>
        <p:nvSpPr>
          <p:cNvPr id="5" name="Slide Number Placeholder 5">
            <a:extLst>
              <a:ext uri="{FF2B5EF4-FFF2-40B4-BE49-F238E27FC236}">
                <a16:creationId xmlns:a16="http://schemas.microsoft.com/office/drawing/2014/main" id="{F309B569-B023-4FDF-9400-487786719923}"/>
              </a:ext>
            </a:extLst>
          </p:cNvPr>
          <p:cNvSpPr>
            <a:spLocks noGrp="1"/>
          </p:cNvSpPr>
          <p:nvPr>
            <p:ph type="sldNum" sz="quarter" idx="11"/>
          </p:nvPr>
        </p:nvSpPr>
        <p:spPr/>
        <p:txBody>
          <a:bodyPr/>
          <a:lstStyle>
            <a:lvl1pPr>
              <a:defRPr/>
            </a:lvl1pPr>
          </a:lstStyle>
          <a:p>
            <a:pPr>
              <a:defRPr/>
            </a:pPr>
            <a:fld id="{78ED712E-561F-42A0-80DD-7EB3025B6D8C}" type="slidenum">
              <a:rPr lang="en-US" altLang="en-US"/>
              <a:pPr>
                <a:defRPr/>
              </a:pPr>
              <a:t>‹#›</a:t>
            </a:fld>
            <a:endParaRPr lang="en-US" altLang="en-US"/>
          </a:p>
        </p:txBody>
      </p:sp>
    </p:spTree>
    <p:extLst>
      <p:ext uri="{BB962C8B-B14F-4D97-AF65-F5344CB8AC3E}">
        <p14:creationId xmlns:p14="http://schemas.microsoft.com/office/powerpoint/2010/main" val="9860332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3">
            <a:extLst>
              <a:ext uri="{FF2B5EF4-FFF2-40B4-BE49-F238E27FC236}">
                <a16:creationId xmlns:a16="http://schemas.microsoft.com/office/drawing/2014/main" id="{BAA93778-59DC-4675-BDD9-B318B963F183}"/>
              </a:ext>
            </a:extLst>
          </p:cNvPr>
          <p:cNvSpPr>
            <a:spLocks noGrp="1"/>
          </p:cNvSpPr>
          <p:nvPr>
            <p:ph type="dt" sz="half" idx="10"/>
          </p:nvPr>
        </p:nvSpPr>
        <p:spPr/>
        <p:txBody>
          <a:bodyPr/>
          <a:lstStyle>
            <a:lvl1pPr>
              <a:defRPr/>
            </a:lvl1pPr>
          </a:lstStyle>
          <a:p>
            <a:pPr>
              <a:defRPr/>
            </a:pPr>
            <a:fld id="{DA0BE2B2-7041-4AFF-9952-65622B01ED0C}" type="datetime1">
              <a:rPr lang="en-US"/>
              <a:pPr>
                <a:defRPr/>
              </a:pPr>
              <a:t>9/26/2022</a:t>
            </a:fld>
            <a:endParaRPr lang="en-US" dirty="0"/>
          </a:p>
        </p:txBody>
      </p:sp>
      <p:sp>
        <p:nvSpPr>
          <p:cNvPr id="6" name="Slide Number Placeholder 5">
            <a:extLst>
              <a:ext uri="{FF2B5EF4-FFF2-40B4-BE49-F238E27FC236}">
                <a16:creationId xmlns:a16="http://schemas.microsoft.com/office/drawing/2014/main" id="{D3B372B4-BF61-4D9D-8F30-BCB00A26DF5B}"/>
              </a:ext>
            </a:extLst>
          </p:cNvPr>
          <p:cNvSpPr>
            <a:spLocks noGrp="1"/>
          </p:cNvSpPr>
          <p:nvPr>
            <p:ph type="sldNum" sz="quarter" idx="11"/>
          </p:nvPr>
        </p:nvSpPr>
        <p:spPr/>
        <p:txBody>
          <a:bodyPr/>
          <a:lstStyle>
            <a:lvl1pPr>
              <a:defRPr/>
            </a:lvl1pPr>
          </a:lstStyle>
          <a:p>
            <a:pPr>
              <a:defRPr/>
            </a:pPr>
            <a:fld id="{66BABBD7-1C63-477B-BA6B-A248CEA2882C}" type="slidenum">
              <a:rPr lang="en-US" altLang="en-US"/>
              <a:pPr>
                <a:defRPr/>
              </a:pPr>
              <a:t>‹#›</a:t>
            </a:fld>
            <a:endParaRPr lang="en-US" altLang="en-US"/>
          </a:p>
        </p:txBody>
      </p:sp>
    </p:spTree>
    <p:extLst>
      <p:ext uri="{BB962C8B-B14F-4D97-AF65-F5344CB8AC3E}">
        <p14:creationId xmlns:p14="http://schemas.microsoft.com/office/powerpoint/2010/main" val="30454850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3">
            <a:extLst>
              <a:ext uri="{FF2B5EF4-FFF2-40B4-BE49-F238E27FC236}">
                <a16:creationId xmlns:a16="http://schemas.microsoft.com/office/drawing/2014/main" id="{3453C3BF-9B1F-4E97-BD4F-A5E65FD2C78A}"/>
              </a:ext>
            </a:extLst>
          </p:cNvPr>
          <p:cNvSpPr>
            <a:spLocks noGrp="1"/>
          </p:cNvSpPr>
          <p:nvPr>
            <p:ph type="dt" sz="half" idx="10"/>
          </p:nvPr>
        </p:nvSpPr>
        <p:spPr/>
        <p:txBody>
          <a:bodyPr/>
          <a:lstStyle>
            <a:lvl1pPr>
              <a:defRPr/>
            </a:lvl1pPr>
          </a:lstStyle>
          <a:p>
            <a:pPr>
              <a:defRPr/>
            </a:pPr>
            <a:fld id="{FDABA4E3-8F89-4119-9A6D-381EA82D4E0A}" type="datetime1">
              <a:rPr lang="en-US"/>
              <a:pPr>
                <a:defRPr/>
              </a:pPr>
              <a:t>9/26/2022</a:t>
            </a:fld>
            <a:endParaRPr lang="en-US" dirty="0"/>
          </a:p>
        </p:txBody>
      </p:sp>
      <p:sp>
        <p:nvSpPr>
          <p:cNvPr id="8" name="Slide Number Placeholder 5">
            <a:extLst>
              <a:ext uri="{FF2B5EF4-FFF2-40B4-BE49-F238E27FC236}">
                <a16:creationId xmlns:a16="http://schemas.microsoft.com/office/drawing/2014/main" id="{F81BCAF6-E8FE-453B-9361-98309C31C610}"/>
              </a:ext>
            </a:extLst>
          </p:cNvPr>
          <p:cNvSpPr>
            <a:spLocks noGrp="1"/>
          </p:cNvSpPr>
          <p:nvPr>
            <p:ph type="sldNum" sz="quarter" idx="11"/>
          </p:nvPr>
        </p:nvSpPr>
        <p:spPr/>
        <p:txBody>
          <a:bodyPr/>
          <a:lstStyle>
            <a:lvl1pPr>
              <a:defRPr/>
            </a:lvl1pPr>
          </a:lstStyle>
          <a:p>
            <a:pPr>
              <a:defRPr/>
            </a:pPr>
            <a:fld id="{28010D35-7522-452B-B269-9E8A3D723A72}" type="slidenum">
              <a:rPr lang="en-US" altLang="en-US"/>
              <a:pPr>
                <a:defRPr/>
              </a:pPr>
              <a:t>‹#›</a:t>
            </a:fld>
            <a:endParaRPr lang="en-US" altLang="en-US"/>
          </a:p>
        </p:txBody>
      </p:sp>
    </p:spTree>
    <p:extLst>
      <p:ext uri="{BB962C8B-B14F-4D97-AF65-F5344CB8AC3E}">
        <p14:creationId xmlns:p14="http://schemas.microsoft.com/office/powerpoint/2010/main" val="36914737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3">
            <a:extLst>
              <a:ext uri="{FF2B5EF4-FFF2-40B4-BE49-F238E27FC236}">
                <a16:creationId xmlns:a16="http://schemas.microsoft.com/office/drawing/2014/main" id="{7C08F0DC-AE46-4C8C-80C2-6F6146D9F58F}"/>
              </a:ext>
            </a:extLst>
          </p:cNvPr>
          <p:cNvSpPr>
            <a:spLocks noGrp="1"/>
          </p:cNvSpPr>
          <p:nvPr>
            <p:ph type="dt" sz="half" idx="10"/>
          </p:nvPr>
        </p:nvSpPr>
        <p:spPr/>
        <p:txBody>
          <a:bodyPr/>
          <a:lstStyle>
            <a:lvl1pPr>
              <a:defRPr/>
            </a:lvl1pPr>
          </a:lstStyle>
          <a:p>
            <a:pPr>
              <a:defRPr/>
            </a:pPr>
            <a:fld id="{E9046CEA-6F77-4721-8434-AC68F83273FF}" type="datetime1">
              <a:rPr lang="en-US"/>
              <a:pPr>
                <a:defRPr/>
              </a:pPr>
              <a:t>9/26/2022</a:t>
            </a:fld>
            <a:endParaRPr lang="en-US" dirty="0"/>
          </a:p>
        </p:txBody>
      </p:sp>
      <p:sp>
        <p:nvSpPr>
          <p:cNvPr id="4" name="Slide Number Placeholder 5">
            <a:extLst>
              <a:ext uri="{FF2B5EF4-FFF2-40B4-BE49-F238E27FC236}">
                <a16:creationId xmlns:a16="http://schemas.microsoft.com/office/drawing/2014/main" id="{21D33375-C8C8-4A2C-9D48-8FD244CF7092}"/>
              </a:ext>
            </a:extLst>
          </p:cNvPr>
          <p:cNvSpPr>
            <a:spLocks noGrp="1"/>
          </p:cNvSpPr>
          <p:nvPr>
            <p:ph type="sldNum" sz="quarter" idx="11"/>
          </p:nvPr>
        </p:nvSpPr>
        <p:spPr/>
        <p:txBody>
          <a:bodyPr/>
          <a:lstStyle>
            <a:lvl1pPr>
              <a:defRPr/>
            </a:lvl1pPr>
          </a:lstStyle>
          <a:p>
            <a:pPr>
              <a:defRPr/>
            </a:pPr>
            <a:fld id="{9A68211E-8781-458A-85D7-D29B3CEC0A5D}" type="slidenum">
              <a:rPr lang="en-US" altLang="en-US"/>
              <a:pPr>
                <a:defRPr/>
              </a:pPr>
              <a:t>‹#›</a:t>
            </a:fld>
            <a:endParaRPr lang="en-US" altLang="en-US"/>
          </a:p>
        </p:txBody>
      </p:sp>
    </p:spTree>
    <p:extLst>
      <p:ext uri="{BB962C8B-B14F-4D97-AF65-F5344CB8AC3E}">
        <p14:creationId xmlns:p14="http://schemas.microsoft.com/office/powerpoint/2010/main" val="28935053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4A04BC7C-D076-4608-8EE6-5AC4E5FAA937}"/>
              </a:ext>
            </a:extLst>
          </p:cNvPr>
          <p:cNvSpPr>
            <a:spLocks noGrp="1"/>
          </p:cNvSpPr>
          <p:nvPr>
            <p:ph type="dt" sz="half" idx="10"/>
          </p:nvPr>
        </p:nvSpPr>
        <p:spPr/>
        <p:txBody>
          <a:bodyPr/>
          <a:lstStyle>
            <a:lvl1pPr>
              <a:defRPr/>
            </a:lvl1pPr>
          </a:lstStyle>
          <a:p>
            <a:pPr>
              <a:defRPr/>
            </a:pPr>
            <a:fld id="{FD1641A8-ABED-41A1-BA58-E42172E8701E}" type="datetime1">
              <a:rPr lang="en-US"/>
              <a:pPr>
                <a:defRPr/>
              </a:pPr>
              <a:t>9/26/2022</a:t>
            </a:fld>
            <a:endParaRPr lang="en-US" dirty="0"/>
          </a:p>
        </p:txBody>
      </p:sp>
      <p:sp>
        <p:nvSpPr>
          <p:cNvPr id="3" name="Slide Number Placeholder 5">
            <a:extLst>
              <a:ext uri="{FF2B5EF4-FFF2-40B4-BE49-F238E27FC236}">
                <a16:creationId xmlns:a16="http://schemas.microsoft.com/office/drawing/2014/main" id="{74A8BB22-465F-4944-A3F6-2644E0B7A3E5}"/>
              </a:ext>
            </a:extLst>
          </p:cNvPr>
          <p:cNvSpPr>
            <a:spLocks noGrp="1"/>
          </p:cNvSpPr>
          <p:nvPr>
            <p:ph type="sldNum" sz="quarter" idx="11"/>
          </p:nvPr>
        </p:nvSpPr>
        <p:spPr/>
        <p:txBody>
          <a:bodyPr/>
          <a:lstStyle>
            <a:lvl1pPr>
              <a:defRPr/>
            </a:lvl1pPr>
          </a:lstStyle>
          <a:p>
            <a:pPr>
              <a:defRPr/>
            </a:pPr>
            <a:fld id="{35A0E875-AC7A-4D76-8159-919AA056AA67}" type="slidenum">
              <a:rPr lang="en-US" altLang="en-US"/>
              <a:pPr>
                <a:defRPr/>
              </a:pPr>
              <a:t>‹#›</a:t>
            </a:fld>
            <a:endParaRPr lang="en-US" altLang="en-US"/>
          </a:p>
        </p:txBody>
      </p:sp>
    </p:spTree>
    <p:extLst>
      <p:ext uri="{BB962C8B-B14F-4D97-AF65-F5344CB8AC3E}">
        <p14:creationId xmlns:p14="http://schemas.microsoft.com/office/powerpoint/2010/main" val="30232339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3">
            <a:extLst>
              <a:ext uri="{FF2B5EF4-FFF2-40B4-BE49-F238E27FC236}">
                <a16:creationId xmlns:a16="http://schemas.microsoft.com/office/drawing/2014/main" id="{327E228A-FA8E-4261-87D1-DF05E3E72A3F}"/>
              </a:ext>
            </a:extLst>
          </p:cNvPr>
          <p:cNvSpPr>
            <a:spLocks noGrp="1"/>
          </p:cNvSpPr>
          <p:nvPr>
            <p:ph type="dt" sz="half" idx="10"/>
          </p:nvPr>
        </p:nvSpPr>
        <p:spPr/>
        <p:txBody>
          <a:bodyPr/>
          <a:lstStyle>
            <a:lvl1pPr>
              <a:defRPr/>
            </a:lvl1pPr>
          </a:lstStyle>
          <a:p>
            <a:pPr>
              <a:defRPr/>
            </a:pPr>
            <a:fld id="{D4C37F13-6F4F-4BCB-8807-A2BE66586A3C}" type="datetime1">
              <a:rPr lang="en-US"/>
              <a:pPr>
                <a:defRPr/>
              </a:pPr>
              <a:t>9/26/2022</a:t>
            </a:fld>
            <a:endParaRPr lang="en-US" dirty="0"/>
          </a:p>
        </p:txBody>
      </p:sp>
      <p:sp>
        <p:nvSpPr>
          <p:cNvPr id="6" name="Slide Number Placeholder 5">
            <a:extLst>
              <a:ext uri="{FF2B5EF4-FFF2-40B4-BE49-F238E27FC236}">
                <a16:creationId xmlns:a16="http://schemas.microsoft.com/office/drawing/2014/main" id="{39FBCA47-820E-41BA-B6CD-1659C060FECA}"/>
              </a:ext>
            </a:extLst>
          </p:cNvPr>
          <p:cNvSpPr>
            <a:spLocks noGrp="1"/>
          </p:cNvSpPr>
          <p:nvPr>
            <p:ph type="sldNum" sz="quarter" idx="11"/>
          </p:nvPr>
        </p:nvSpPr>
        <p:spPr/>
        <p:txBody>
          <a:bodyPr/>
          <a:lstStyle>
            <a:lvl1pPr>
              <a:defRPr/>
            </a:lvl1pPr>
          </a:lstStyle>
          <a:p>
            <a:pPr>
              <a:defRPr/>
            </a:pPr>
            <a:fld id="{2B6BAEEB-D07A-4999-9337-BD91473CAD8D}" type="slidenum">
              <a:rPr lang="en-US" altLang="en-US"/>
              <a:pPr>
                <a:defRPr/>
              </a:pPr>
              <a:t>‹#›</a:t>
            </a:fld>
            <a:endParaRPr lang="en-US" altLang="en-US"/>
          </a:p>
        </p:txBody>
      </p:sp>
    </p:spTree>
    <p:extLst>
      <p:ext uri="{BB962C8B-B14F-4D97-AF65-F5344CB8AC3E}">
        <p14:creationId xmlns:p14="http://schemas.microsoft.com/office/powerpoint/2010/main" val="20970014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3">
            <a:extLst>
              <a:ext uri="{FF2B5EF4-FFF2-40B4-BE49-F238E27FC236}">
                <a16:creationId xmlns:a16="http://schemas.microsoft.com/office/drawing/2014/main" id="{FE35EFE7-F486-4F15-BF16-A734C201F180}"/>
              </a:ext>
            </a:extLst>
          </p:cNvPr>
          <p:cNvSpPr>
            <a:spLocks noGrp="1"/>
          </p:cNvSpPr>
          <p:nvPr>
            <p:ph type="dt" sz="half" idx="10"/>
          </p:nvPr>
        </p:nvSpPr>
        <p:spPr/>
        <p:txBody>
          <a:bodyPr/>
          <a:lstStyle>
            <a:lvl1pPr>
              <a:defRPr/>
            </a:lvl1pPr>
          </a:lstStyle>
          <a:p>
            <a:pPr>
              <a:defRPr/>
            </a:pPr>
            <a:fld id="{07ADA88F-980B-4534-AD8F-2CE246196604}" type="datetime1">
              <a:rPr lang="en-US"/>
              <a:pPr>
                <a:defRPr/>
              </a:pPr>
              <a:t>9/26/2022</a:t>
            </a:fld>
            <a:endParaRPr lang="en-US" dirty="0"/>
          </a:p>
        </p:txBody>
      </p:sp>
      <p:sp>
        <p:nvSpPr>
          <p:cNvPr id="6" name="Slide Number Placeholder 5">
            <a:extLst>
              <a:ext uri="{FF2B5EF4-FFF2-40B4-BE49-F238E27FC236}">
                <a16:creationId xmlns:a16="http://schemas.microsoft.com/office/drawing/2014/main" id="{D7AC0881-D166-4FA1-8369-ACA0C1483C7A}"/>
              </a:ext>
            </a:extLst>
          </p:cNvPr>
          <p:cNvSpPr>
            <a:spLocks noGrp="1"/>
          </p:cNvSpPr>
          <p:nvPr>
            <p:ph type="sldNum" sz="quarter" idx="11"/>
          </p:nvPr>
        </p:nvSpPr>
        <p:spPr/>
        <p:txBody>
          <a:bodyPr/>
          <a:lstStyle>
            <a:lvl1pPr>
              <a:defRPr/>
            </a:lvl1pPr>
          </a:lstStyle>
          <a:p>
            <a:pPr>
              <a:defRPr/>
            </a:pPr>
            <a:fld id="{0497E5F8-8B87-4A73-8883-B5C106BDD770}" type="slidenum">
              <a:rPr lang="en-US" altLang="en-US"/>
              <a:pPr>
                <a:defRPr/>
              </a:pPr>
              <a:t>‹#›</a:t>
            </a:fld>
            <a:endParaRPr lang="en-US" altLang="en-US"/>
          </a:p>
        </p:txBody>
      </p:sp>
    </p:spTree>
    <p:extLst>
      <p:ext uri="{BB962C8B-B14F-4D97-AF65-F5344CB8AC3E}">
        <p14:creationId xmlns:p14="http://schemas.microsoft.com/office/powerpoint/2010/main" val="23940001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DA8A6FA-BDD4-46DC-BE5A-E066B9D86EEE}"/>
              </a:ext>
            </a:extLst>
          </p:cNvPr>
          <p:cNvSpPr>
            <a:spLocks noGrp="1"/>
          </p:cNvSpPr>
          <p:nvPr>
            <p:ph type="dt" sz="half" idx="10"/>
          </p:nvPr>
        </p:nvSpPr>
        <p:spPr/>
        <p:txBody>
          <a:bodyPr/>
          <a:lstStyle>
            <a:lvl1pPr>
              <a:defRPr/>
            </a:lvl1pPr>
          </a:lstStyle>
          <a:p>
            <a:pPr>
              <a:defRPr/>
            </a:pPr>
            <a:fld id="{EB4A4018-00CA-46DD-BE5C-D7B46517DA11}" type="datetime1">
              <a:rPr lang="en-US"/>
              <a:pPr>
                <a:defRPr/>
              </a:pPr>
              <a:t>9/26/2022</a:t>
            </a:fld>
            <a:endParaRPr lang="en-US" dirty="0"/>
          </a:p>
        </p:txBody>
      </p:sp>
      <p:sp>
        <p:nvSpPr>
          <p:cNvPr id="5" name="Slide Number Placeholder 5">
            <a:extLst>
              <a:ext uri="{FF2B5EF4-FFF2-40B4-BE49-F238E27FC236}">
                <a16:creationId xmlns:a16="http://schemas.microsoft.com/office/drawing/2014/main" id="{6003E041-5FB2-4509-9CEA-66FE71F77C04}"/>
              </a:ext>
            </a:extLst>
          </p:cNvPr>
          <p:cNvSpPr>
            <a:spLocks noGrp="1"/>
          </p:cNvSpPr>
          <p:nvPr>
            <p:ph type="sldNum" sz="quarter" idx="11"/>
          </p:nvPr>
        </p:nvSpPr>
        <p:spPr/>
        <p:txBody>
          <a:bodyPr/>
          <a:lstStyle>
            <a:lvl1pPr>
              <a:defRPr/>
            </a:lvl1pPr>
          </a:lstStyle>
          <a:p>
            <a:pPr>
              <a:defRPr/>
            </a:pPr>
            <a:fld id="{0F740BA5-6747-4876-A69D-F384BA01518A}" type="slidenum">
              <a:rPr lang="en-US" altLang="en-US"/>
              <a:pPr>
                <a:defRPr/>
              </a:pPr>
              <a:t>‹#›</a:t>
            </a:fld>
            <a:endParaRPr lang="en-US" altLang="en-US"/>
          </a:p>
        </p:txBody>
      </p:sp>
    </p:spTree>
    <p:extLst>
      <p:ext uri="{BB962C8B-B14F-4D97-AF65-F5344CB8AC3E}">
        <p14:creationId xmlns:p14="http://schemas.microsoft.com/office/powerpoint/2010/main" val="26527958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736F901D-35FB-4349-A519-2D02F801C1C3}"/>
              </a:ext>
            </a:extLst>
          </p:cNvPr>
          <p:cNvSpPr>
            <a:spLocks noGrp="1"/>
          </p:cNvSpPr>
          <p:nvPr>
            <p:ph type="dt" sz="half" idx="10"/>
          </p:nvPr>
        </p:nvSpPr>
        <p:spPr/>
        <p:txBody>
          <a:bodyPr/>
          <a:lstStyle>
            <a:lvl1pPr>
              <a:defRPr/>
            </a:lvl1pPr>
          </a:lstStyle>
          <a:p>
            <a:pPr>
              <a:defRPr/>
            </a:pPr>
            <a:fld id="{693390E8-E175-4426-A8F3-D1A4C392B29D}" type="datetime1">
              <a:rPr lang="en-US"/>
              <a:pPr>
                <a:defRPr/>
              </a:pPr>
              <a:t>9/26/2022</a:t>
            </a:fld>
            <a:endParaRPr lang="en-US" dirty="0"/>
          </a:p>
        </p:txBody>
      </p:sp>
      <p:sp>
        <p:nvSpPr>
          <p:cNvPr id="5" name="Slide Number Placeholder 5">
            <a:extLst>
              <a:ext uri="{FF2B5EF4-FFF2-40B4-BE49-F238E27FC236}">
                <a16:creationId xmlns:a16="http://schemas.microsoft.com/office/drawing/2014/main" id="{939B0222-91A5-41C3-A7AD-3C0D1A729042}"/>
              </a:ext>
            </a:extLst>
          </p:cNvPr>
          <p:cNvSpPr>
            <a:spLocks noGrp="1"/>
          </p:cNvSpPr>
          <p:nvPr>
            <p:ph type="sldNum" sz="quarter" idx="11"/>
          </p:nvPr>
        </p:nvSpPr>
        <p:spPr/>
        <p:txBody>
          <a:bodyPr/>
          <a:lstStyle>
            <a:lvl1pPr>
              <a:defRPr/>
            </a:lvl1pPr>
          </a:lstStyle>
          <a:p>
            <a:pPr>
              <a:defRPr/>
            </a:pPr>
            <a:fld id="{EFB4DA00-C781-4F2D-9117-806AE0871A87}" type="slidenum">
              <a:rPr lang="en-US" altLang="en-US"/>
              <a:pPr>
                <a:defRPr/>
              </a:pPr>
              <a:t>‹#›</a:t>
            </a:fld>
            <a:endParaRPr lang="en-US" altLang="en-US"/>
          </a:p>
        </p:txBody>
      </p:sp>
    </p:spTree>
    <p:extLst>
      <p:ext uri="{BB962C8B-B14F-4D97-AF65-F5344CB8AC3E}">
        <p14:creationId xmlns:p14="http://schemas.microsoft.com/office/powerpoint/2010/main" val="15499253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0585E819-47E9-4489-A64C-CCF9FA1F52C5}"/>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altLang="en-US"/>
              <a:t>Click to edit Master title style</a:t>
            </a:r>
            <a:endParaRPr lang="en-US" altLang="en-US"/>
          </a:p>
        </p:txBody>
      </p:sp>
      <p:sp>
        <p:nvSpPr>
          <p:cNvPr id="1027" name="Text Placeholder 2">
            <a:extLst>
              <a:ext uri="{FF2B5EF4-FFF2-40B4-BE49-F238E27FC236}">
                <a16:creationId xmlns:a16="http://schemas.microsoft.com/office/drawing/2014/main" id="{600D35DD-8CF6-4E20-965E-93089FFC772B}"/>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endParaRPr lang="en-US" altLang="en-US"/>
          </a:p>
        </p:txBody>
      </p:sp>
      <p:sp>
        <p:nvSpPr>
          <p:cNvPr id="4" name="Date Placeholder 3">
            <a:extLst>
              <a:ext uri="{FF2B5EF4-FFF2-40B4-BE49-F238E27FC236}">
                <a16:creationId xmlns:a16="http://schemas.microsoft.com/office/drawing/2014/main" id="{A3F47D0A-4C61-43C4-BED2-5BBA87A2068A}"/>
              </a:ext>
            </a:extLst>
          </p:cNvPr>
          <p:cNvSpPr>
            <a:spLocks noGrp="1"/>
          </p:cNvSpPr>
          <p:nvPr>
            <p:ph type="dt" sz="half" idx="2"/>
          </p:nvPr>
        </p:nvSpPr>
        <p:spPr>
          <a:xfrm>
            <a:off x="44196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a:defRPr/>
            </a:pPr>
            <a:fld id="{F91D1C91-76D3-43AA-9E29-0CBD1A28B4A0}" type="datetime1">
              <a:rPr lang="en-US"/>
              <a:pPr>
                <a:defRPr/>
              </a:pPr>
              <a:t>9/26/2022</a:t>
            </a:fld>
            <a:endParaRPr lang="en-US" dirty="0"/>
          </a:p>
        </p:txBody>
      </p:sp>
      <p:sp>
        <p:nvSpPr>
          <p:cNvPr id="6" name="Slide Number Placeholder 5">
            <a:extLst>
              <a:ext uri="{FF2B5EF4-FFF2-40B4-BE49-F238E27FC236}">
                <a16:creationId xmlns:a16="http://schemas.microsoft.com/office/drawing/2014/main" id="{C6DE4501-A96E-44F5-8E50-1E7D88D750B1}"/>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smtClean="0">
                <a:solidFill>
                  <a:srgbClr val="898989"/>
                </a:solidFill>
                <a:latin typeface="Calibri" panose="020F0502020204030204" pitchFamily="34" charset="0"/>
              </a:defRPr>
            </a:lvl1pPr>
          </a:lstStyle>
          <a:p>
            <a:pPr>
              <a:defRPr/>
            </a:pPr>
            <a:fld id="{15451812-09BE-4904-BCE5-7427435277BF}" type="slidenum">
              <a:rPr lang="en-US" altLang="en-US"/>
              <a:pPr>
                <a:defRPr/>
              </a:pPr>
              <a:t>‹#›</a:t>
            </a:fld>
            <a:endParaRPr lang="en-US" altLang="en-US"/>
          </a:p>
        </p:txBody>
      </p:sp>
      <p:pic>
        <p:nvPicPr>
          <p:cNvPr id="1030" name="Picture 6" descr="DH_smphics.jpg">
            <a:extLst>
              <a:ext uri="{FF2B5EF4-FFF2-40B4-BE49-F238E27FC236}">
                <a16:creationId xmlns:a16="http://schemas.microsoft.com/office/drawing/2014/main" id="{0859E1B2-A58F-47A5-8ABD-F241B91D5A29}"/>
              </a:ext>
            </a:extLst>
          </p:cNvPr>
          <p:cNvPicPr>
            <a:picLocks noChangeAspect="1"/>
          </p:cNvPicPr>
          <p:nvPr userDrawn="1"/>
        </p:nvPicPr>
        <p:blipFill>
          <a:blip r:embed="rId13" cstate="screen">
            <a:extLst>
              <a:ext uri="{28A0092B-C50C-407E-A947-70E740481C1C}">
                <a14:useLocalDpi xmlns:a14="http://schemas.microsoft.com/office/drawing/2010/main"/>
              </a:ext>
            </a:extLst>
          </a:blip>
          <a:srcRect/>
          <a:stretch>
            <a:fillRect/>
          </a:stretch>
        </p:blipFill>
        <p:spPr bwMode="auto">
          <a:xfrm>
            <a:off x="349250" y="6096000"/>
            <a:ext cx="1651000" cy="560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672"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l" defTabSz="457200" rtl="0" eaLnBrk="0" fontAlgn="base" hangingPunct="0">
        <a:spcBef>
          <a:spcPct val="0"/>
        </a:spcBef>
        <a:spcAft>
          <a:spcPct val="0"/>
        </a:spcAft>
        <a:defRPr sz="3600" kern="1200">
          <a:solidFill>
            <a:srgbClr val="19C8E9"/>
          </a:solidFill>
          <a:latin typeface="+mj-lt"/>
          <a:ea typeface="+mj-ea"/>
          <a:cs typeface="+mj-cs"/>
        </a:defRPr>
      </a:lvl1pPr>
      <a:lvl2pPr algn="l" defTabSz="457200" rtl="0" eaLnBrk="0" fontAlgn="base" hangingPunct="0">
        <a:spcBef>
          <a:spcPct val="0"/>
        </a:spcBef>
        <a:spcAft>
          <a:spcPct val="0"/>
        </a:spcAft>
        <a:defRPr sz="3600">
          <a:solidFill>
            <a:srgbClr val="19C8E9"/>
          </a:solidFill>
          <a:latin typeface="Calibri" pitchFamily="34" charset="0"/>
        </a:defRPr>
      </a:lvl2pPr>
      <a:lvl3pPr algn="l" defTabSz="457200" rtl="0" eaLnBrk="0" fontAlgn="base" hangingPunct="0">
        <a:spcBef>
          <a:spcPct val="0"/>
        </a:spcBef>
        <a:spcAft>
          <a:spcPct val="0"/>
        </a:spcAft>
        <a:defRPr sz="3600">
          <a:solidFill>
            <a:srgbClr val="19C8E9"/>
          </a:solidFill>
          <a:latin typeface="Calibri" pitchFamily="34" charset="0"/>
        </a:defRPr>
      </a:lvl3pPr>
      <a:lvl4pPr algn="l" defTabSz="457200" rtl="0" eaLnBrk="0" fontAlgn="base" hangingPunct="0">
        <a:spcBef>
          <a:spcPct val="0"/>
        </a:spcBef>
        <a:spcAft>
          <a:spcPct val="0"/>
        </a:spcAft>
        <a:defRPr sz="3600">
          <a:solidFill>
            <a:srgbClr val="19C8E9"/>
          </a:solidFill>
          <a:latin typeface="Calibri" pitchFamily="34" charset="0"/>
        </a:defRPr>
      </a:lvl4pPr>
      <a:lvl5pPr algn="l" defTabSz="457200" rtl="0" eaLnBrk="0" fontAlgn="base" hangingPunct="0">
        <a:spcBef>
          <a:spcPct val="0"/>
        </a:spcBef>
        <a:spcAft>
          <a:spcPct val="0"/>
        </a:spcAft>
        <a:defRPr sz="3600">
          <a:solidFill>
            <a:srgbClr val="19C8E9"/>
          </a:solidFill>
          <a:latin typeface="Calibri" pitchFamily="34" charset="0"/>
        </a:defRPr>
      </a:lvl5pPr>
      <a:lvl6pPr marL="457200" algn="l" defTabSz="457200" rtl="0" fontAlgn="base">
        <a:spcBef>
          <a:spcPct val="0"/>
        </a:spcBef>
        <a:spcAft>
          <a:spcPct val="0"/>
        </a:spcAft>
        <a:defRPr sz="3600">
          <a:solidFill>
            <a:srgbClr val="19C8E9"/>
          </a:solidFill>
          <a:latin typeface="Calibri" pitchFamily="34" charset="0"/>
        </a:defRPr>
      </a:lvl6pPr>
      <a:lvl7pPr marL="914400" algn="l" defTabSz="457200" rtl="0" fontAlgn="base">
        <a:spcBef>
          <a:spcPct val="0"/>
        </a:spcBef>
        <a:spcAft>
          <a:spcPct val="0"/>
        </a:spcAft>
        <a:defRPr sz="3600">
          <a:solidFill>
            <a:srgbClr val="19C8E9"/>
          </a:solidFill>
          <a:latin typeface="Calibri" pitchFamily="34" charset="0"/>
        </a:defRPr>
      </a:lvl7pPr>
      <a:lvl8pPr marL="1371600" algn="l" defTabSz="457200" rtl="0" fontAlgn="base">
        <a:spcBef>
          <a:spcPct val="0"/>
        </a:spcBef>
        <a:spcAft>
          <a:spcPct val="0"/>
        </a:spcAft>
        <a:defRPr sz="3600">
          <a:solidFill>
            <a:srgbClr val="19C8E9"/>
          </a:solidFill>
          <a:latin typeface="Calibri" pitchFamily="34" charset="0"/>
        </a:defRPr>
      </a:lvl8pPr>
      <a:lvl9pPr marL="1828800" algn="l" defTabSz="457200" rtl="0" fontAlgn="base">
        <a:spcBef>
          <a:spcPct val="0"/>
        </a:spcBef>
        <a:spcAft>
          <a:spcPct val="0"/>
        </a:spcAft>
        <a:defRPr sz="3600">
          <a:solidFill>
            <a:srgbClr val="19C8E9"/>
          </a:solidFill>
          <a:latin typeface="Calibri" pitchFamily="34" charset="0"/>
        </a:defRPr>
      </a:lvl9pPr>
    </p:titleStyle>
    <p:bodyStyle>
      <a:lvl1pPr marL="342900" indent="-342900" algn="l" defTabSz="457200" rtl="0" eaLnBrk="0" fontAlgn="base" hangingPunct="0">
        <a:spcBef>
          <a:spcPct val="20000"/>
        </a:spcBef>
        <a:spcAft>
          <a:spcPct val="0"/>
        </a:spcAft>
        <a:buFont typeface="Arial" panose="020B0604020202020204" pitchFamily="34" charset="0"/>
        <a:buChar char="•"/>
        <a:defRPr sz="3200" kern="1200">
          <a:solidFill>
            <a:schemeClr val="tx2"/>
          </a:solidFill>
          <a:latin typeface="+mn-lt"/>
          <a:ea typeface="+mn-ea"/>
          <a:cs typeface="+mn-cs"/>
        </a:defRPr>
      </a:lvl1pPr>
      <a:lvl2pPr marL="742950" indent="-285750" algn="l" defTabSz="457200" rtl="0" eaLnBrk="0" fontAlgn="base" hangingPunct="0">
        <a:spcBef>
          <a:spcPct val="20000"/>
        </a:spcBef>
        <a:spcAft>
          <a:spcPct val="0"/>
        </a:spcAft>
        <a:buFont typeface="Arial" panose="020B0604020202020204" pitchFamily="34" charset="0"/>
        <a:buChar char="–"/>
        <a:defRPr sz="2800" kern="1200">
          <a:solidFill>
            <a:schemeClr val="tx2"/>
          </a:solidFill>
          <a:latin typeface="+mn-lt"/>
          <a:ea typeface="+mn-ea"/>
          <a:cs typeface="+mn-cs"/>
        </a:defRPr>
      </a:lvl2pPr>
      <a:lvl3pPr marL="1143000" indent="-228600" algn="l" defTabSz="457200" rtl="0" eaLnBrk="0" fontAlgn="base" hangingPunct="0">
        <a:spcBef>
          <a:spcPct val="20000"/>
        </a:spcBef>
        <a:spcAft>
          <a:spcPct val="0"/>
        </a:spcAft>
        <a:buFont typeface="Arial" panose="020B0604020202020204" pitchFamily="34" charset="0"/>
        <a:buChar char="•"/>
        <a:defRPr sz="2400" kern="1200">
          <a:solidFill>
            <a:schemeClr val="tx2"/>
          </a:solidFill>
          <a:latin typeface="+mn-lt"/>
          <a:ea typeface="+mn-ea"/>
          <a:cs typeface="+mn-cs"/>
        </a:defRPr>
      </a:lvl3pPr>
      <a:lvl4pPr marL="1600200" indent="-228600" algn="l" defTabSz="457200" rtl="0" eaLnBrk="0" fontAlgn="base" hangingPunct="0">
        <a:spcBef>
          <a:spcPct val="20000"/>
        </a:spcBef>
        <a:spcAft>
          <a:spcPct val="0"/>
        </a:spcAft>
        <a:buFont typeface="Arial" panose="020B0604020202020204" pitchFamily="34" charset="0"/>
        <a:buChar char="–"/>
        <a:defRPr sz="2000" kern="1200">
          <a:solidFill>
            <a:schemeClr val="tx2"/>
          </a:solidFill>
          <a:latin typeface="+mn-lt"/>
          <a:ea typeface="+mn-ea"/>
          <a:cs typeface="+mn-cs"/>
        </a:defRPr>
      </a:lvl4pPr>
      <a:lvl5pPr marL="2057400" indent="-228600" algn="l" defTabSz="457200" rtl="0" eaLnBrk="0" fontAlgn="base" hangingPunct="0">
        <a:spcBef>
          <a:spcPct val="20000"/>
        </a:spcBef>
        <a:spcAft>
          <a:spcPct val="0"/>
        </a:spcAft>
        <a:buFont typeface="Arial" panose="020B0604020202020204" pitchFamily="34" charset="0"/>
        <a:buChar char="»"/>
        <a:defRPr sz="2000" kern="1200">
          <a:solidFill>
            <a:schemeClr val="tx2"/>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4.png"/><Relationship Id="rId5" Type="http://schemas.openxmlformats.org/officeDocument/2006/relationships/image" Target="../media/image3.jpe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2.xml"/><Relationship Id="rId1" Type="http://schemas.openxmlformats.org/officeDocument/2006/relationships/video" Target="https://www.youtube.com/embed/UCI2mu7URBc?feature=oembed" TargetMode="External"/><Relationship Id="rId6" Type="http://schemas.openxmlformats.org/officeDocument/2006/relationships/image" Target="../media/image9.jpeg"/><Relationship Id="rId5" Type="http://schemas.openxmlformats.org/officeDocument/2006/relationships/hyperlink" Target="https://www.youtube.com/watch?v=UCI2mu7URBc" TargetMode="External"/><Relationship Id="rId4" Type="http://schemas.openxmlformats.org/officeDocument/2006/relationships/hyperlink" Target="https://cdn.oxfordowl.co.uk/2016/05/05/20/22/32/561/20097_content/index.html?id=ae" TargetMode="Externa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p3"/><Relationship Id="rId1" Type="http://schemas.microsoft.com/office/2007/relationships/media" Target="../media/media2.mp3"/><Relationship Id="rId5" Type="http://schemas.openxmlformats.org/officeDocument/2006/relationships/image" Target="../media/image4.png"/><Relationship Id="rId4" Type="http://schemas.openxmlformats.org/officeDocument/2006/relationships/image" Target="../media/image10.jpeg"/></Relationships>
</file>

<file path=ppt/slides/_rels/slide1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8" Type="http://schemas.openxmlformats.org/officeDocument/2006/relationships/image" Target="../media/image18.jpeg"/><Relationship Id="rId13" Type="http://schemas.openxmlformats.org/officeDocument/2006/relationships/image" Target="../media/image23.png"/><Relationship Id="rId3" Type="http://schemas.openxmlformats.org/officeDocument/2006/relationships/image" Target="../media/image13.png"/><Relationship Id="rId7" Type="http://schemas.openxmlformats.org/officeDocument/2006/relationships/image" Target="../media/image17.jpeg"/><Relationship Id="rId12" Type="http://schemas.openxmlformats.org/officeDocument/2006/relationships/image" Target="../media/image22.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21.png"/><Relationship Id="rId5" Type="http://schemas.openxmlformats.org/officeDocument/2006/relationships/image" Target="../media/image15.png"/><Relationship Id="rId10" Type="http://schemas.openxmlformats.org/officeDocument/2006/relationships/image" Target="../media/image20.png"/><Relationship Id="rId4" Type="http://schemas.openxmlformats.org/officeDocument/2006/relationships/image" Target="../media/image14.png"/><Relationship Id="rId9" Type="http://schemas.openxmlformats.org/officeDocument/2006/relationships/image" Target="../media/image19.png"/><Relationship Id="rId14" Type="http://schemas.openxmlformats.org/officeDocument/2006/relationships/image" Target="../media/image24.png"/></Relationships>
</file>

<file path=ppt/slides/_rels/slide2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2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31.png"/><Relationship Id="rId4" Type="http://schemas.openxmlformats.org/officeDocument/2006/relationships/image" Target="../media/image30.png"/></Relationships>
</file>

<file path=ppt/slides/_rels/slide2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2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8" Type="http://schemas.openxmlformats.org/officeDocument/2006/relationships/image" Target="../media/image39.jpeg"/><Relationship Id="rId3" Type="http://schemas.openxmlformats.org/officeDocument/2006/relationships/notesSlide" Target="../notesSlides/notesSlide25.xml"/><Relationship Id="rId7" Type="http://schemas.openxmlformats.org/officeDocument/2006/relationships/hyperlink" Target="https://www.youtube.com/watch?v=vqvqMtSNswo" TargetMode="External"/><Relationship Id="rId2" Type="http://schemas.openxmlformats.org/officeDocument/2006/relationships/slideLayout" Target="../slideLayouts/slideLayout2.xml"/><Relationship Id="rId1" Type="http://schemas.openxmlformats.org/officeDocument/2006/relationships/video" Target="https://www.youtube.com/embed/vqvqMtSNswo?feature=oembed" TargetMode="External"/><Relationship Id="rId6" Type="http://schemas.openxmlformats.org/officeDocument/2006/relationships/image" Target="../media/image36.jpeg"/><Relationship Id="rId5" Type="http://schemas.openxmlformats.org/officeDocument/2006/relationships/image" Target="../media/image38.jpeg"/><Relationship Id="rId4" Type="http://schemas.openxmlformats.org/officeDocument/2006/relationships/image" Target="../media/image37.jpeg"/></Relationships>
</file>

<file path=ppt/slides/_rels/slide27.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p3"/><Relationship Id="rId1" Type="http://schemas.microsoft.com/office/2007/relationships/media" Target="../media/media3.mp3"/><Relationship Id="rId6" Type="http://schemas.openxmlformats.org/officeDocument/2006/relationships/image" Target="../media/image4.png"/><Relationship Id="rId5" Type="http://schemas.openxmlformats.org/officeDocument/2006/relationships/image" Target="../media/image42.png"/><Relationship Id="rId4" Type="http://schemas.openxmlformats.org/officeDocument/2006/relationships/notesSlide" Target="../notesSlides/notesSlide30.xml"/></Relationships>
</file>

<file path=ppt/slides/_rels/slide32.xml.rels><?xml version="1.0" encoding="UTF-8" standalone="yes"?>
<Relationships xmlns="http://schemas.openxmlformats.org/package/2006/relationships"><Relationship Id="rId8" Type="http://schemas.openxmlformats.org/officeDocument/2006/relationships/image" Target="../media/image48.jpeg"/><Relationship Id="rId13" Type="http://schemas.openxmlformats.org/officeDocument/2006/relationships/image" Target="../media/image53.jpeg"/><Relationship Id="rId3" Type="http://schemas.openxmlformats.org/officeDocument/2006/relationships/image" Target="../media/image43.jpeg"/><Relationship Id="rId7" Type="http://schemas.openxmlformats.org/officeDocument/2006/relationships/image" Target="../media/image47.jpeg"/><Relationship Id="rId12" Type="http://schemas.openxmlformats.org/officeDocument/2006/relationships/image" Target="../media/image52.jpeg"/><Relationship Id="rId2" Type="http://schemas.openxmlformats.org/officeDocument/2006/relationships/notesSlide" Target="../notesSlides/notesSlide31.xml"/><Relationship Id="rId1" Type="http://schemas.openxmlformats.org/officeDocument/2006/relationships/slideLayout" Target="../slideLayouts/slideLayout2.xml"/><Relationship Id="rId6" Type="http://schemas.openxmlformats.org/officeDocument/2006/relationships/image" Target="../media/image46.jpeg"/><Relationship Id="rId11" Type="http://schemas.openxmlformats.org/officeDocument/2006/relationships/image" Target="../media/image51.jpeg"/><Relationship Id="rId5" Type="http://schemas.openxmlformats.org/officeDocument/2006/relationships/image" Target="../media/image45.jpeg"/><Relationship Id="rId10" Type="http://schemas.openxmlformats.org/officeDocument/2006/relationships/image" Target="../media/image50.jpeg"/><Relationship Id="rId4" Type="http://schemas.openxmlformats.org/officeDocument/2006/relationships/image" Target="../media/image44.jpeg"/><Relationship Id="rId9" Type="http://schemas.openxmlformats.org/officeDocument/2006/relationships/image" Target="../media/image49.jpeg"/><Relationship Id="rId14" Type="http://schemas.openxmlformats.org/officeDocument/2006/relationships/image" Target="../media/image54.jpeg"/></Relationships>
</file>

<file path=ppt/slides/_rels/slide33.xml.rels><?xml version="1.0" encoding="UTF-8" standalone="yes"?>
<Relationships xmlns="http://schemas.openxmlformats.org/package/2006/relationships"><Relationship Id="rId8" Type="http://schemas.openxmlformats.org/officeDocument/2006/relationships/image" Target="../media/image60.jpeg"/><Relationship Id="rId13" Type="http://schemas.openxmlformats.org/officeDocument/2006/relationships/image" Target="../media/image65.jpeg"/><Relationship Id="rId18" Type="http://schemas.openxmlformats.org/officeDocument/2006/relationships/image" Target="../media/image70.jpeg"/><Relationship Id="rId3" Type="http://schemas.openxmlformats.org/officeDocument/2006/relationships/image" Target="../media/image55.jpeg"/><Relationship Id="rId21" Type="http://schemas.openxmlformats.org/officeDocument/2006/relationships/image" Target="../media/image73.jpeg"/><Relationship Id="rId7" Type="http://schemas.openxmlformats.org/officeDocument/2006/relationships/image" Target="../media/image59.jpeg"/><Relationship Id="rId12" Type="http://schemas.openxmlformats.org/officeDocument/2006/relationships/image" Target="../media/image64.jpeg"/><Relationship Id="rId17" Type="http://schemas.openxmlformats.org/officeDocument/2006/relationships/image" Target="../media/image69.jpeg"/><Relationship Id="rId2" Type="http://schemas.openxmlformats.org/officeDocument/2006/relationships/notesSlide" Target="../notesSlides/notesSlide32.xml"/><Relationship Id="rId16" Type="http://schemas.openxmlformats.org/officeDocument/2006/relationships/image" Target="../media/image68.jpeg"/><Relationship Id="rId20" Type="http://schemas.openxmlformats.org/officeDocument/2006/relationships/image" Target="../media/image72.jpeg"/><Relationship Id="rId1" Type="http://schemas.openxmlformats.org/officeDocument/2006/relationships/slideLayout" Target="../slideLayouts/slideLayout2.xml"/><Relationship Id="rId6" Type="http://schemas.openxmlformats.org/officeDocument/2006/relationships/image" Target="../media/image58.jpeg"/><Relationship Id="rId11" Type="http://schemas.openxmlformats.org/officeDocument/2006/relationships/image" Target="../media/image63.jpeg"/><Relationship Id="rId5" Type="http://schemas.openxmlformats.org/officeDocument/2006/relationships/image" Target="../media/image57.jpeg"/><Relationship Id="rId15" Type="http://schemas.openxmlformats.org/officeDocument/2006/relationships/image" Target="../media/image67.jpeg"/><Relationship Id="rId23" Type="http://schemas.openxmlformats.org/officeDocument/2006/relationships/image" Target="../media/image75.jpeg"/><Relationship Id="rId10" Type="http://schemas.openxmlformats.org/officeDocument/2006/relationships/image" Target="../media/image62.jpeg"/><Relationship Id="rId19" Type="http://schemas.openxmlformats.org/officeDocument/2006/relationships/image" Target="../media/image71.jpeg"/><Relationship Id="rId4" Type="http://schemas.openxmlformats.org/officeDocument/2006/relationships/image" Target="../media/image56.jpeg"/><Relationship Id="rId9" Type="http://schemas.openxmlformats.org/officeDocument/2006/relationships/image" Target="../media/image61.jpeg"/><Relationship Id="rId14" Type="http://schemas.openxmlformats.org/officeDocument/2006/relationships/image" Target="../media/image66.jpeg"/><Relationship Id="rId22" Type="http://schemas.openxmlformats.org/officeDocument/2006/relationships/image" Target="../media/image74.jpeg"/></Relationships>
</file>

<file path=ppt/slides/_rels/slide34.xml.rels><?xml version="1.0" encoding="UTF-8" standalone="yes"?>
<Relationships xmlns="http://schemas.openxmlformats.org/package/2006/relationships"><Relationship Id="rId8" Type="http://schemas.openxmlformats.org/officeDocument/2006/relationships/image" Target="../media/image81.jpeg"/><Relationship Id="rId3" Type="http://schemas.openxmlformats.org/officeDocument/2006/relationships/image" Target="../media/image76.jpeg"/><Relationship Id="rId7" Type="http://schemas.openxmlformats.org/officeDocument/2006/relationships/image" Target="../media/image80.jpeg"/><Relationship Id="rId2" Type="http://schemas.openxmlformats.org/officeDocument/2006/relationships/notesSlide" Target="../notesSlides/notesSlide33.xml"/><Relationship Id="rId1" Type="http://schemas.openxmlformats.org/officeDocument/2006/relationships/slideLayout" Target="../slideLayouts/slideLayout2.xml"/><Relationship Id="rId6" Type="http://schemas.openxmlformats.org/officeDocument/2006/relationships/image" Target="../media/image79.jpeg"/><Relationship Id="rId5" Type="http://schemas.openxmlformats.org/officeDocument/2006/relationships/image" Target="../media/image78.jpeg"/><Relationship Id="rId10" Type="http://schemas.openxmlformats.org/officeDocument/2006/relationships/image" Target="../media/image83.jpeg"/><Relationship Id="rId4" Type="http://schemas.openxmlformats.org/officeDocument/2006/relationships/image" Target="../media/image77.jpeg"/><Relationship Id="rId9" Type="http://schemas.openxmlformats.org/officeDocument/2006/relationships/image" Target="../media/image82.jpeg"/></Relationships>
</file>

<file path=ppt/slides/_rels/slide35.xml.rels><?xml version="1.0" encoding="UTF-8" standalone="yes"?>
<Relationships xmlns="http://schemas.openxmlformats.org/package/2006/relationships"><Relationship Id="rId3" Type="http://schemas.openxmlformats.org/officeDocument/2006/relationships/image" Target="../media/image84.png"/><Relationship Id="rId2" Type="http://schemas.openxmlformats.org/officeDocument/2006/relationships/notesSlide" Target="../notesSlides/notesSlide34.xml"/><Relationship Id="rId1" Type="http://schemas.openxmlformats.org/officeDocument/2006/relationships/slideLayout" Target="../slideLayouts/slideLayout2.xml"/><Relationship Id="rId6" Type="http://schemas.openxmlformats.org/officeDocument/2006/relationships/image" Target="../media/image87.jpeg"/><Relationship Id="rId5" Type="http://schemas.openxmlformats.org/officeDocument/2006/relationships/image" Target="../media/image86.jpeg"/><Relationship Id="rId4" Type="http://schemas.openxmlformats.org/officeDocument/2006/relationships/image" Target="../media/image85.jpeg"/></Relationships>
</file>

<file path=ppt/slides/_rels/slide36.xml.rels><?xml version="1.0" encoding="UTF-8" standalone="yes"?>
<Relationships xmlns="http://schemas.openxmlformats.org/package/2006/relationships"><Relationship Id="rId3" Type="http://schemas.openxmlformats.org/officeDocument/2006/relationships/image" Target="../media/image88.png"/><Relationship Id="rId2" Type="http://schemas.openxmlformats.org/officeDocument/2006/relationships/notesSlide" Target="../notesSlides/notesSlide35.xml"/><Relationship Id="rId1" Type="http://schemas.openxmlformats.org/officeDocument/2006/relationships/slideLayout" Target="../slideLayouts/slideLayout2.xml"/><Relationship Id="rId6" Type="http://schemas.openxmlformats.org/officeDocument/2006/relationships/image" Target="../media/image91.png"/><Relationship Id="rId5" Type="http://schemas.openxmlformats.org/officeDocument/2006/relationships/image" Target="../media/image90.png"/><Relationship Id="rId4" Type="http://schemas.openxmlformats.org/officeDocument/2006/relationships/image" Target="../media/image89.png"/></Relationships>
</file>

<file path=ppt/slides/_rels/slide37.xml.rels><?xml version="1.0" encoding="UTF-8" standalone="yes"?>
<Relationships xmlns="http://schemas.openxmlformats.org/package/2006/relationships"><Relationship Id="rId3" Type="http://schemas.openxmlformats.org/officeDocument/2006/relationships/image" Target="../media/image92.jpeg"/><Relationship Id="rId2" Type="http://schemas.openxmlformats.org/officeDocument/2006/relationships/notesSlide" Target="../notesSlides/notesSlide36.xml"/><Relationship Id="rId1" Type="http://schemas.openxmlformats.org/officeDocument/2006/relationships/slideLayout" Target="../slideLayouts/slideLayout2.xml"/><Relationship Id="rId4" Type="http://schemas.openxmlformats.org/officeDocument/2006/relationships/image" Target="../media/image93.jpeg"/></Relationships>
</file>

<file path=ppt/slides/_rels/slide38.xml.rels><?xml version="1.0" encoding="UTF-8" standalone="yes"?>
<Relationships xmlns="http://schemas.openxmlformats.org/package/2006/relationships"><Relationship Id="rId3" Type="http://schemas.openxmlformats.org/officeDocument/2006/relationships/image" Target="../media/image94.jpeg"/><Relationship Id="rId2" Type="http://schemas.openxmlformats.org/officeDocument/2006/relationships/notesSlide" Target="../notesSlides/notesSlide37.xml"/><Relationship Id="rId1" Type="http://schemas.openxmlformats.org/officeDocument/2006/relationships/slideLayout" Target="../slideLayouts/slideLayout2.xml"/><Relationship Id="rId5" Type="http://schemas.openxmlformats.org/officeDocument/2006/relationships/image" Target="../media/image96.png"/><Relationship Id="rId4" Type="http://schemas.openxmlformats.org/officeDocument/2006/relationships/image" Target="../media/image95.png"/></Relationships>
</file>

<file path=ppt/slides/_rels/slide39.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2.xml"/><Relationship Id="rId7" Type="http://schemas.openxmlformats.org/officeDocument/2006/relationships/image" Target="../media/image100.jpeg"/><Relationship Id="rId2" Type="http://schemas.openxmlformats.org/officeDocument/2006/relationships/audio" Target="../media/media4.mp3"/><Relationship Id="rId1" Type="http://schemas.microsoft.com/office/2007/relationships/media" Target="../media/media4.mp3"/><Relationship Id="rId6" Type="http://schemas.openxmlformats.org/officeDocument/2006/relationships/image" Target="../media/image99.jpeg"/><Relationship Id="rId5" Type="http://schemas.openxmlformats.org/officeDocument/2006/relationships/image" Target="../media/image98.jpeg"/><Relationship Id="rId4" Type="http://schemas.openxmlformats.org/officeDocument/2006/relationships/notesSlide" Target="../notesSlides/notesSlide39.xml"/></Relationships>
</file>

<file path=ppt/slides/_rels/slide41.xml.rels><?xml version="1.0" encoding="UTF-8" standalone="yes"?>
<Relationships xmlns="http://schemas.openxmlformats.org/package/2006/relationships"><Relationship Id="rId3" Type="http://schemas.openxmlformats.org/officeDocument/2006/relationships/image" Target="../media/image101.jpe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102.jpe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103.jpeg"/><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104.jpeg"/><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105.png"/><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106.jpeg"/><Relationship Id="rId2" Type="http://schemas.openxmlformats.org/officeDocument/2006/relationships/notesSlide" Target="../notesSlides/notesSlide45.xml"/><Relationship Id="rId1" Type="http://schemas.openxmlformats.org/officeDocument/2006/relationships/slideLayout" Target="../slideLayouts/slideLayout2.xml"/><Relationship Id="rId4" Type="http://schemas.openxmlformats.org/officeDocument/2006/relationships/image" Target="../media/image107.wmf"/></Relationships>
</file>

<file path=ppt/slides/_rels/slide47.xml.rels><?xml version="1.0" encoding="UTF-8" standalone="yes"?>
<Relationships xmlns="http://schemas.openxmlformats.org/package/2006/relationships"><Relationship Id="rId3" Type="http://schemas.openxmlformats.org/officeDocument/2006/relationships/image" Target="../media/image108.png"/><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109.png"/><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110.wmf"/><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8" Type="http://schemas.openxmlformats.org/officeDocument/2006/relationships/image" Target="../media/image114.jpeg"/><Relationship Id="rId3" Type="http://schemas.openxmlformats.org/officeDocument/2006/relationships/slideLayout" Target="../slideLayouts/slideLayout2.xml"/><Relationship Id="rId7" Type="http://schemas.openxmlformats.org/officeDocument/2006/relationships/image" Target="../media/image113.jpeg"/><Relationship Id="rId2" Type="http://schemas.openxmlformats.org/officeDocument/2006/relationships/audio" Target="../media/media5.mp3"/><Relationship Id="rId1" Type="http://schemas.microsoft.com/office/2007/relationships/media" Target="../media/media5.mp3"/><Relationship Id="rId6" Type="http://schemas.openxmlformats.org/officeDocument/2006/relationships/image" Target="../media/image112.jpeg"/><Relationship Id="rId5" Type="http://schemas.openxmlformats.org/officeDocument/2006/relationships/image" Target="../media/image111.jpeg"/><Relationship Id="rId10" Type="http://schemas.openxmlformats.org/officeDocument/2006/relationships/image" Target="../media/image4.png"/><Relationship Id="rId4" Type="http://schemas.openxmlformats.org/officeDocument/2006/relationships/notesSlide" Target="../notesSlides/notesSlide50.xml"/><Relationship Id="rId9" Type="http://schemas.openxmlformats.org/officeDocument/2006/relationships/image" Target="../media/image115.jpeg"/></Relationships>
</file>

<file path=ppt/slides/_rels/slide52.xml.rels><?xml version="1.0" encoding="UTF-8" standalone="yes"?>
<Relationships xmlns="http://schemas.openxmlformats.org/package/2006/relationships"><Relationship Id="rId3" Type="http://schemas.openxmlformats.org/officeDocument/2006/relationships/image" Target="../media/image116.wmf"/><Relationship Id="rId2" Type="http://schemas.openxmlformats.org/officeDocument/2006/relationships/notesSlide" Target="../notesSlides/notesSlide51.xml"/><Relationship Id="rId1" Type="http://schemas.openxmlformats.org/officeDocument/2006/relationships/slideLayout" Target="../slideLayouts/slideLayout2.xml"/><Relationship Id="rId4" Type="http://schemas.openxmlformats.org/officeDocument/2006/relationships/image" Target="../media/image117.w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a:extLst>
              <a:ext uri="{FF2B5EF4-FFF2-40B4-BE49-F238E27FC236}">
                <a16:creationId xmlns:a16="http://schemas.microsoft.com/office/drawing/2014/main" id="{869B9E84-B8B0-4A60-8905-EBEEFDB0C309}"/>
              </a:ext>
            </a:extLst>
          </p:cNvPr>
          <p:cNvSpPr>
            <a:spLocks noGrp="1"/>
          </p:cNvSpPr>
          <p:nvPr>
            <p:ph type="title"/>
          </p:nvPr>
        </p:nvSpPr>
        <p:spPr>
          <a:xfrm>
            <a:off x="330200" y="857250"/>
            <a:ext cx="8482013" cy="762000"/>
          </a:xfrm>
        </p:spPr>
        <p:txBody>
          <a:bodyPr/>
          <a:lstStyle/>
          <a:p>
            <a:pPr algn="ctr" eaLnBrk="1" hangingPunct="1"/>
            <a:r>
              <a:rPr lang="en-GB" altLang="en-US" dirty="0">
                <a:solidFill>
                  <a:srgbClr val="002060"/>
                </a:solidFill>
              </a:rPr>
              <a:t>BURFORD SCHOOL PHONICS 2022-2023</a:t>
            </a:r>
          </a:p>
        </p:txBody>
      </p:sp>
      <p:pic>
        <p:nvPicPr>
          <p:cNvPr id="5123" name="Picture 5" descr="Crest with writing">
            <a:extLst>
              <a:ext uri="{FF2B5EF4-FFF2-40B4-BE49-F238E27FC236}">
                <a16:creationId xmlns:a16="http://schemas.microsoft.com/office/drawing/2014/main" id="{2F4B8BC6-B069-44BD-89B2-13F1085F996E}"/>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930525" y="1824038"/>
            <a:ext cx="3448050" cy="3776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63F980B-78E3-44D8-A659-C209B7609AE5}"/>
              </a:ext>
            </a:extLst>
          </p:cNvPr>
          <p:cNvSpPr>
            <a:spLocks noGrp="1"/>
          </p:cNvSpPr>
          <p:nvPr>
            <p:ph idx="1"/>
          </p:nvPr>
        </p:nvSpPr>
        <p:spPr>
          <a:xfrm>
            <a:off x="457200" y="552450"/>
            <a:ext cx="8229600" cy="5573713"/>
          </a:xfrm>
        </p:spPr>
        <p:txBody>
          <a:bodyPr/>
          <a:lstStyle/>
          <a:p>
            <a:pPr marL="0" indent="0" eaLnBrk="1" hangingPunct="1">
              <a:buFont typeface="Arial" charset="0"/>
              <a:buNone/>
              <a:defRPr/>
            </a:pPr>
            <a:r>
              <a:rPr lang="en-GB" b="1" u="sng" dirty="0">
                <a:solidFill>
                  <a:schemeClr val="tx1"/>
                </a:solidFill>
              </a:rPr>
              <a:t>The official guidance in England</a:t>
            </a:r>
            <a:r>
              <a:rPr lang="en-GB" b="1" dirty="0">
                <a:solidFill>
                  <a:schemeClr val="tx1"/>
                </a:solidFill>
              </a:rPr>
              <a:t>: </a:t>
            </a:r>
          </a:p>
          <a:p>
            <a:pPr marL="0" indent="0" eaLnBrk="1" hangingPunct="1">
              <a:buFont typeface="Arial" charset="0"/>
              <a:buNone/>
              <a:defRPr/>
            </a:pPr>
            <a:r>
              <a:rPr lang="en-GB" b="1" i="1" dirty="0">
                <a:solidFill>
                  <a:srgbClr val="002060"/>
                </a:solidFill>
              </a:rPr>
              <a:t>Teachers should use </a:t>
            </a:r>
            <a:r>
              <a:rPr lang="en-GB" b="1" i="1" dirty="0">
                <a:solidFill>
                  <a:srgbClr val="FF0000"/>
                </a:solidFill>
              </a:rPr>
              <a:t>Systematic Synthetic Phonics </a:t>
            </a:r>
            <a:r>
              <a:rPr lang="en-GB" b="1" i="1" dirty="0">
                <a:solidFill>
                  <a:srgbClr val="002060"/>
                </a:solidFill>
              </a:rPr>
              <a:t>programmes and ‘cumulative’ decodable</a:t>
            </a:r>
            <a:r>
              <a:rPr lang="en-GB" i="1" dirty="0">
                <a:solidFill>
                  <a:srgbClr val="002060"/>
                </a:solidFill>
              </a:rPr>
              <a:t> </a:t>
            </a:r>
            <a:r>
              <a:rPr lang="en-GB" b="1" i="1" dirty="0">
                <a:solidFill>
                  <a:srgbClr val="002060"/>
                </a:solidFill>
              </a:rPr>
              <a:t>reading books for beginners</a:t>
            </a:r>
          </a:p>
          <a:p>
            <a:pPr eaLnBrk="1" hangingPunct="1">
              <a:buFont typeface="Arial" charset="0"/>
              <a:buChar char="•"/>
              <a:defRPr/>
            </a:pPr>
            <a:endParaRPr lang="en-GB" dirty="0"/>
          </a:p>
          <a:p>
            <a:pPr eaLnBrk="1" hangingPunct="1">
              <a:buFont typeface="Arial" charset="0"/>
              <a:buNone/>
              <a:defRPr/>
            </a:pPr>
            <a:r>
              <a:rPr lang="en-GB" b="1" u="sng" dirty="0">
                <a:solidFill>
                  <a:schemeClr val="tx1"/>
                </a:solidFill>
              </a:rPr>
              <a:t>Why is it ‘</a:t>
            </a:r>
            <a:r>
              <a:rPr lang="en-GB" b="1" u="sng" dirty="0">
                <a:solidFill>
                  <a:srgbClr val="FF0000"/>
                </a:solidFill>
              </a:rPr>
              <a:t>synthetic</a:t>
            </a:r>
            <a:r>
              <a:rPr lang="en-GB" b="1" u="sng" dirty="0">
                <a:solidFill>
                  <a:schemeClr val="tx1"/>
                </a:solidFill>
              </a:rPr>
              <a:t>’ phonics?</a:t>
            </a:r>
          </a:p>
          <a:p>
            <a:pPr marL="0" eaLnBrk="1" hangingPunct="1">
              <a:buFont typeface="Arial" charset="0"/>
              <a:buNone/>
              <a:defRPr/>
            </a:pPr>
            <a:r>
              <a:rPr lang="en-GB" b="1" dirty="0">
                <a:solidFill>
                  <a:srgbClr val="FF0000"/>
                </a:solidFill>
              </a:rPr>
              <a:t>Synthesising</a:t>
            </a:r>
            <a:r>
              <a:rPr lang="en-GB" b="1" dirty="0">
                <a:solidFill>
                  <a:schemeClr val="tx1"/>
                </a:solidFill>
              </a:rPr>
              <a:t> = sounding out and blending the sounds to read the </a:t>
            </a:r>
            <a:r>
              <a:rPr lang="en-GB" b="1" i="1" dirty="0">
                <a:solidFill>
                  <a:schemeClr val="tx1"/>
                </a:solidFill>
              </a:rPr>
              <a:t>unknown</a:t>
            </a:r>
            <a:r>
              <a:rPr lang="en-GB" b="1" dirty="0">
                <a:solidFill>
                  <a:schemeClr val="tx1"/>
                </a:solidFill>
              </a:rPr>
              <a:t> words</a:t>
            </a:r>
          </a:p>
          <a:p>
            <a:pPr marL="0" indent="0" eaLnBrk="1" hangingPunct="1">
              <a:buFont typeface="Arial" charset="0"/>
              <a:buChar char="•"/>
              <a:defRPr/>
            </a:pPr>
            <a:endParaRPr lang="en-GB" sz="36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218" name="Rectangle 3">
            <a:extLst>
              <a:ext uri="{FF2B5EF4-FFF2-40B4-BE49-F238E27FC236}">
                <a16:creationId xmlns:a16="http://schemas.microsoft.com/office/drawing/2014/main" id="{A024FC8B-3CDE-4D17-A5EA-80752012B444}"/>
              </a:ext>
            </a:extLst>
          </p:cNvPr>
          <p:cNvSpPr>
            <a:spLocks noGrp="1"/>
          </p:cNvSpPr>
          <p:nvPr>
            <p:ph type="body" idx="1"/>
          </p:nvPr>
        </p:nvSpPr>
        <p:spPr>
          <a:xfrm>
            <a:off x="457200" y="493713"/>
            <a:ext cx="8229600" cy="5632450"/>
          </a:xfrm>
        </p:spPr>
        <p:txBody>
          <a:bodyPr/>
          <a:lstStyle/>
          <a:p>
            <a:pPr marL="0" indent="0" algn="ctr" eaLnBrk="1" hangingPunct="1">
              <a:lnSpc>
                <a:spcPct val="90000"/>
              </a:lnSpc>
              <a:buFont typeface="Arial" panose="020B0604020202020204" pitchFamily="34" charset="0"/>
              <a:buNone/>
            </a:pPr>
            <a:r>
              <a:rPr lang="en-GB" altLang="en-US" sz="4400" b="1">
                <a:solidFill>
                  <a:schemeClr val="tx1"/>
                </a:solidFill>
              </a:rPr>
              <a:t>Our school uses the </a:t>
            </a:r>
          </a:p>
          <a:p>
            <a:pPr marL="0" indent="0" algn="ctr" eaLnBrk="1" hangingPunct="1">
              <a:lnSpc>
                <a:spcPct val="90000"/>
              </a:lnSpc>
              <a:buFont typeface="Arial" panose="020B0604020202020204" pitchFamily="34" charset="0"/>
              <a:buNone/>
            </a:pPr>
            <a:r>
              <a:rPr lang="en-GB" altLang="en-US" sz="4400" b="1">
                <a:solidFill>
                  <a:srgbClr val="00B050"/>
                </a:solidFill>
              </a:rPr>
              <a:t>Oxford Reading Tree </a:t>
            </a:r>
          </a:p>
          <a:p>
            <a:pPr marL="0" indent="0" algn="ctr" eaLnBrk="1" hangingPunct="1">
              <a:lnSpc>
                <a:spcPct val="90000"/>
              </a:lnSpc>
              <a:buFont typeface="Arial" panose="020B0604020202020204" pitchFamily="34" charset="0"/>
              <a:buNone/>
            </a:pPr>
            <a:r>
              <a:rPr lang="en-GB" altLang="en-US" sz="4400" b="1">
                <a:solidFill>
                  <a:srgbClr val="0070C0"/>
                </a:solidFill>
              </a:rPr>
              <a:t>Floppy’s Phonics programme</a:t>
            </a:r>
          </a:p>
          <a:p>
            <a:pPr marL="0" indent="0" algn="ctr" eaLnBrk="1" hangingPunct="1">
              <a:lnSpc>
                <a:spcPct val="90000"/>
              </a:lnSpc>
              <a:buFont typeface="Arial" panose="020B0604020202020204" pitchFamily="34" charset="0"/>
              <a:buNone/>
            </a:pPr>
            <a:endParaRPr lang="en-GB" altLang="en-US" sz="4400">
              <a:solidFill>
                <a:schemeClr val="tx1"/>
              </a:solidFill>
            </a:endParaRPr>
          </a:p>
        </p:txBody>
      </p:sp>
      <p:pic>
        <p:nvPicPr>
          <p:cNvPr id="9219" name="Picture 3" descr="I:\Intro\cover-2010.jpg">
            <a:extLst>
              <a:ext uri="{FF2B5EF4-FFF2-40B4-BE49-F238E27FC236}">
                <a16:creationId xmlns:a16="http://schemas.microsoft.com/office/drawing/2014/main" id="{4929B2A0-232F-4E06-BF30-09C7FDBE7DAD}"/>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5329238" y="3603625"/>
            <a:ext cx="3551237" cy="281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a:extLst>
              <a:ext uri="{FF2B5EF4-FFF2-40B4-BE49-F238E27FC236}">
                <a16:creationId xmlns:a16="http://schemas.microsoft.com/office/drawing/2014/main" id="{B37FE2A2-338E-40D3-94E5-8FA51BF9990D}"/>
              </a:ext>
            </a:extLst>
          </p:cNvPr>
          <p:cNvSpPr txBox="1"/>
          <p:nvPr/>
        </p:nvSpPr>
        <p:spPr>
          <a:xfrm>
            <a:off x="1181100" y="2540000"/>
            <a:ext cx="2992438" cy="708025"/>
          </a:xfrm>
          <a:prstGeom prst="rect">
            <a:avLst/>
          </a:prstGeom>
          <a:noFill/>
        </p:spPr>
        <p:txBody>
          <a:bodyPr wrap="none">
            <a:spAutoFit/>
          </a:bodyPr>
          <a:lstStyle/>
          <a:p>
            <a:pPr eaLnBrk="1" hangingPunct="1">
              <a:defRPr/>
            </a:pPr>
            <a:r>
              <a:rPr lang="en-US" sz="2000" b="1" dirty="0">
                <a:latin typeface="+mn-lt"/>
                <a:cs typeface="+mn-cs"/>
              </a:rPr>
              <a:t>By Oxford University Press</a:t>
            </a:r>
          </a:p>
          <a:p>
            <a:pPr eaLnBrk="1" hangingPunct="1">
              <a:defRPr/>
            </a:pPr>
            <a:r>
              <a:rPr lang="en-US" sz="2000" b="1" dirty="0">
                <a:latin typeface="+mn-lt"/>
                <a:cs typeface="+mn-cs"/>
              </a:rPr>
              <a:t>and Debbie Hepplewhite</a:t>
            </a:r>
          </a:p>
        </p:txBody>
      </p:sp>
      <p:sp>
        <p:nvSpPr>
          <p:cNvPr id="6" name="TextBox 5">
            <a:extLst>
              <a:ext uri="{FF2B5EF4-FFF2-40B4-BE49-F238E27FC236}">
                <a16:creationId xmlns:a16="http://schemas.microsoft.com/office/drawing/2014/main" id="{D93BF3DD-9D6A-4E9A-A924-F5DF3610D8A9}"/>
              </a:ext>
            </a:extLst>
          </p:cNvPr>
          <p:cNvSpPr txBox="1"/>
          <p:nvPr/>
        </p:nvSpPr>
        <p:spPr>
          <a:xfrm>
            <a:off x="396875" y="3613150"/>
            <a:ext cx="5307013" cy="2124075"/>
          </a:xfrm>
          <a:prstGeom prst="rect">
            <a:avLst/>
          </a:prstGeom>
          <a:noFill/>
        </p:spPr>
        <p:txBody>
          <a:bodyPr>
            <a:spAutoFit/>
          </a:bodyPr>
          <a:lstStyle/>
          <a:p>
            <a:pPr eaLnBrk="1" hangingPunct="1">
              <a:defRPr/>
            </a:pPr>
            <a:r>
              <a:rPr lang="en-US" sz="2200" b="1" dirty="0">
                <a:latin typeface="+mn-lt"/>
                <a:cs typeface="+mn-cs"/>
              </a:rPr>
              <a:t>Floppy’s Phonics is designed to:</a:t>
            </a:r>
          </a:p>
          <a:p>
            <a:pPr marL="342900" indent="-342900" eaLnBrk="1" hangingPunct="1">
              <a:buFont typeface="Arial" panose="020B0604020202020204" pitchFamily="34" charset="0"/>
              <a:buChar char="•"/>
              <a:defRPr/>
            </a:pPr>
            <a:r>
              <a:rPr lang="en-US" sz="2200" b="1" dirty="0">
                <a:latin typeface="+mn-lt"/>
                <a:cs typeface="+mn-cs"/>
              </a:rPr>
              <a:t>inform parents and </a:t>
            </a:r>
            <a:r>
              <a:rPr lang="en-US" sz="2200" b="1" dirty="0" err="1">
                <a:latin typeface="+mn-lt"/>
                <a:cs typeface="+mn-cs"/>
              </a:rPr>
              <a:t>carers</a:t>
            </a:r>
            <a:r>
              <a:rPr lang="en-US" sz="2200" b="1" dirty="0">
                <a:latin typeface="+mn-lt"/>
                <a:cs typeface="+mn-cs"/>
              </a:rPr>
              <a:t> routinely and fully about their children’s reading, spelling, handwriting and vocabulary development </a:t>
            </a:r>
          </a:p>
          <a:p>
            <a:pPr marL="342900" indent="-342900" eaLnBrk="1" hangingPunct="1">
              <a:buFont typeface="Arial" panose="020B0604020202020204" pitchFamily="34" charset="0"/>
              <a:buChar char="•"/>
              <a:defRPr/>
            </a:pPr>
            <a:r>
              <a:rPr lang="en-US" sz="2200" b="1" dirty="0">
                <a:latin typeface="+mn-lt"/>
                <a:cs typeface="+mn-cs"/>
              </a:rPr>
              <a:t>aspire to work in partnership</a:t>
            </a:r>
            <a:endParaRPr lang="en-GB" sz="2200" dirty="0">
              <a:latin typeface="+mn-lt"/>
              <a:cs typeface="+mn-cs"/>
            </a:endParaRPr>
          </a:p>
        </p:txBody>
      </p:sp>
      <p:pic>
        <p:nvPicPr>
          <p:cNvPr id="3" name="2020_10_06_21_19_40">
            <a:hlinkClick r:id="" action="ppaction://media"/>
            <a:extLst>
              <a:ext uri="{FF2B5EF4-FFF2-40B4-BE49-F238E27FC236}">
                <a16:creationId xmlns:a16="http://schemas.microsoft.com/office/drawing/2014/main" id="{47E3E755-1E00-4ED5-A9E4-5C9EF227A382}"/>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168639" y="1017151"/>
            <a:ext cx="487363" cy="487363"/>
          </a:xfrm>
          <a:prstGeom prst="rect">
            <a:avLst/>
          </a:prstGeom>
        </p:spPr>
      </p:pic>
      <p:sp>
        <p:nvSpPr>
          <p:cNvPr id="4" name="TextBox 3">
            <a:extLst>
              <a:ext uri="{FF2B5EF4-FFF2-40B4-BE49-F238E27FC236}">
                <a16:creationId xmlns:a16="http://schemas.microsoft.com/office/drawing/2014/main" id="{8A32AE2C-88A3-49DD-BF73-0AF7E6F48B87}"/>
              </a:ext>
            </a:extLst>
          </p:cNvPr>
          <p:cNvSpPr txBox="1"/>
          <p:nvPr/>
        </p:nvSpPr>
        <p:spPr>
          <a:xfrm>
            <a:off x="7951470" y="93821"/>
            <a:ext cx="929005" cy="923330"/>
          </a:xfrm>
          <a:prstGeom prst="rect">
            <a:avLst/>
          </a:prstGeom>
          <a:noFill/>
        </p:spPr>
        <p:txBody>
          <a:bodyPr wrap="square" rtlCol="0">
            <a:spAutoFit/>
          </a:bodyPr>
          <a:lstStyle/>
          <a:p>
            <a:pPr algn="ctr"/>
            <a:r>
              <a:rPr lang="en-US" dirty="0">
                <a:solidFill>
                  <a:srgbClr val="FF0000"/>
                </a:solidFill>
              </a:rPr>
              <a:t>Click to hear audio</a:t>
            </a:r>
            <a:endParaRPr lang="en-GB"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9408"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266" name="Content Placeholder 2">
            <a:extLst>
              <a:ext uri="{FF2B5EF4-FFF2-40B4-BE49-F238E27FC236}">
                <a16:creationId xmlns:a16="http://schemas.microsoft.com/office/drawing/2014/main" id="{5FE51E4B-59DF-4667-920E-1FF69BFF6ED0}"/>
              </a:ext>
            </a:extLst>
          </p:cNvPr>
          <p:cNvSpPr>
            <a:spLocks noGrp="1"/>
          </p:cNvSpPr>
          <p:nvPr>
            <p:ph idx="1"/>
          </p:nvPr>
        </p:nvSpPr>
        <p:spPr>
          <a:xfrm>
            <a:off x="515938" y="587375"/>
            <a:ext cx="8229600" cy="4708525"/>
          </a:xfrm>
        </p:spPr>
        <p:txBody>
          <a:bodyPr/>
          <a:lstStyle/>
          <a:p>
            <a:pPr marL="0" indent="0" algn="ctr" eaLnBrk="1" hangingPunct="1">
              <a:buFont typeface="Arial" panose="020B0604020202020204" pitchFamily="34" charset="0"/>
              <a:buNone/>
            </a:pPr>
            <a:r>
              <a:rPr lang="en-GB" altLang="en-US" sz="3600" b="1">
                <a:solidFill>
                  <a:srgbClr val="0070C0"/>
                </a:solidFill>
              </a:rPr>
              <a:t>A</a:t>
            </a:r>
            <a:r>
              <a:rPr lang="en-GB" altLang="en-US" sz="3600" b="1">
                <a:solidFill>
                  <a:srgbClr val="002060"/>
                </a:solidFill>
              </a:rPr>
              <a:t> </a:t>
            </a:r>
            <a:r>
              <a:rPr lang="en-GB" altLang="en-US" sz="3600" b="1">
                <a:solidFill>
                  <a:srgbClr val="FF0000"/>
                </a:solidFill>
              </a:rPr>
              <a:t>two-pronged</a:t>
            </a:r>
            <a:r>
              <a:rPr lang="en-GB" altLang="en-US" sz="3600" b="1">
                <a:solidFill>
                  <a:srgbClr val="002060"/>
                </a:solidFill>
              </a:rPr>
              <a:t> </a:t>
            </a:r>
            <a:r>
              <a:rPr lang="en-GB" altLang="en-US" sz="3600" b="1">
                <a:solidFill>
                  <a:srgbClr val="0070C0"/>
                </a:solidFill>
              </a:rPr>
              <a:t>approach to synthetic  phonics teaching and learning</a:t>
            </a:r>
          </a:p>
          <a:p>
            <a:pPr marL="0" indent="0" eaLnBrk="1" hangingPunct="1">
              <a:buFont typeface="Arial" panose="020B0604020202020204" pitchFamily="34" charset="0"/>
              <a:buNone/>
            </a:pPr>
            <a:endParaRPr lang="en-GB" altLang="en-US" sz="2400"/>
          </a:p>
        </p:txBody>
      </p:sp>
      <p:sp>
        <p:nvSpPr>
          <p:cNvPr id="98308" name="TextBox 4">
            <a:extLst>
              <a:ext uri="{FF2B5EF4-FFF2-40B4-BE49-F238E27FC236}">
                <a16:creationId xmlns:a16="http://schemas.microsoft.com/office/drawing/2014/main" id="{BDAF898B-73C0-4265-90B2-7EC6A4747940}"/>
              </a:ext>
            </a:extLst>
          </p:cNvPr>
          <p:cNvSpPr txBox="1">
            <a:spLocks noChangeArrowheads="1"/>
          </p:cNvSpPr>
          <p:nvPr/>
        </p:nvSpPr>
        <p:spPr bwMode="auto">
          <a:xfrm>
            <a:off x="803275" y="3279775"/>
            <a:ext cx="2222500" cy="2554288"/>
          </a:xfrm>
          <a:prstGeom prst="rect">
            <a:avLst/>
          </a:prstGeom>
          <a:noFill/>
          <a:ln w="9525">
            <a:noFill/>
            <a:miter lim="800000"/>
            <a:headEnd/>
            <a:tailEnd/>
          </a:ln>
        </p:spPr>
        <p:txBody>
          <a:bodyPr wrap="none">
            <a:spAutoFit/>
          </a:bodyPr>
          <a:lstStyle/>
          <a:p>
            <a:pPr eaLnBrk="1" hangingPunct="1">
              <a:defRPr/>
            </a:pPr>
            <a:r>
              <a:rPr lang="en-GB" sz="3200" b="1" dirty="0">
                <a:solidFill>
                  <a:srgbClr val="FF0000"/>
                </a:solidFill>
                <a:latin typeface="+mn-lt"/>
                <a:cs typeface="+mn-cs"/>
              </a:rPr>
              <a:t>Systematic:</a:t>
            </a:r>
          </a:p>
          <a:p>
            <a:pPr eaLnBrk="1" hangingPunct="1">
              <a:defRPr/>
            </a:pPr>
            <a:r>
              <a:rPr lang="en-GB" sz="3200" b="1" dirty="0">
                <a:solidFill>
                  <a:srgbClr val="002060"/>
                </a:solidFill>
                <a:latin typeface="+mn-lt"/>
                <a:cs typeface="+mn-cs"/>
              </a:rPr>
              <a:t>Planned</a:t>
            </a:r>
          </a:p>
          <a:p>
            <a:pPr eaLnBrk="1" hangingPunct="1">
              <a:defRPr/>
            </a:pPr>
            <a:r>
              <a:rPr lang="en-GB" sz="3200" b="1" dirty="0">
                <a:solidFill>
                  <a:srgbClr val="002060"/>
                </a:solidFill>
                <a:latin typeface="+mn-lt"/>
                <a:cs typeface="+mn-cs"/>
              </a:rPr>
              <a:t>incremental</a:t>
            </a:r>
          </a:p>
          <a:p>
            <a:pPr eaLnBrk="1" hangingPunct="1">
              <a:defRPr/>
            </a:pPr>
            <a:r>
              <a:rPr lang="en-GB" sz="3200" b="1" dirty="0">
                <a:solidFill>
                  <a:srgbClr val="002060"/>
                </a:solidFill>
                <a:latin typeface="+mn-lt"/>
                <a:cs typeface="+mn-cs"/>
              </a:rPr>
              <a:t>phonics</a:t>
            </a:r>
          </a:p>
          <a:p>
            <a:pPr eaLnBrk="1" hangingPunct="1">
              <a:defRPr/>
            </a:pPr>
            <a:r>
              <a:rPr lang="en-GB" sz="3200" b="1" dirty="0">
                <a:solidFill>
                  <a:srgbClr val="002060"/>
                </a:solidFill>
                <a:latin typeface="+mn-lt"/>
                <a:cs typeface="+mn-cs"/>
              </a:rPr>
              <a:t>programme</a:t>
            </a:r>
          </a:p>
        </p:txBody>
      </p:sp>
      <p:sp>
        <p:nvSpPr>
          <p:cNvPr id="98309" name="TextBox 6">
            <a:extLst>
              <a:ext uri="{FF2B5EF4-FFF2-40B4-BE49-F238E27FC236}">
                <a16:creationId xmlns:a16="http://schemas.microsoft.com/office/drawing/2014/main" id="{39881858-37F1-4DA4-B958-5ED281015318}"/>
              </a:ext>
            </a:extLst>
          </p:cNvPr>
          <p:cNvSpPr txBox="1">
            <a:spLocks noChangeArrowheads="1"/>
          </p:cNvSpPr>
          <p:nvPr/>
        </p:nvSpPr>
        <p:spPr bwMode="auto">
          <a:xfrm>
            <a:off x="5978525" y="3279775"/>
            <a:ext cx="2139950" cy="2554288"/>
          </a:xfrm>
          <a:prstGeom prst="rect">
            <a:avLst/>
          </a:prstGeom>
          <a:noFill/>
          <a:ln w="9525">
            <a:noFill/>
            <a:miter lim="800000"/>
            <a:headEnd/>
            <a:tailEnd/>
          </a:ln>
        </p:spPr>
        <p:txBody>
          <a:bodyPr wrap="none">
            <a:spAutoFit/>
          </a:bodyPr>
          <a:lstStyle/>
          <a:p>
            <a:pPr eaLnBrk="1" hangingPunct="1">
              <a:defRPr/>
            </a:pPr>
            <a:r>
              <a:rPr lang="en-GB" sz="3200" b="1" dirty="0">
                <a:solidFill>
                  <a:srgbClr val="FF0000"/>
                </a:solidFill>
                <a:latin typeface="+mn-lt"/>
                <a:cs typeface="+mn-cs"/>
              </a:rPr>
              <a:t>Incidental:</a:t>
            </a:r>
          </a:p>
          <a:p>
            <a:pPr eaLnBrk="1" hangingPunct="1">
              <a:buFont typeface="Arial" pitchFamily="34" charset="0"/>
              <a:buChar char="•"/>
              <a:defRPr/>
            </a:pPr>
            <a:r>
              <a:rPr lang="en-GB" sz="3200" b="1" dirty="0">
                <a:solidFill>
                  <a:srgbClr val="002060"/>
                </a:solidFill>
                <a:latin typeface="+mn-lt"/>
                <a:cs typeface="+mn-cs"/>
              </a:rPr>
              <a:t>individual</a:t>
            </a:r>
          </a:p>
          <a:p>
            <a:pPr eaLnBrk="1" hangingPunct="1">
              <a:buFont typeface="Arial" pitchFamily="34" charset="0"/>
              <a:buChar char="•"/>
              <a:defRPr/>
            </a:pPr>
            <a:r>
              <a:rPr lang="en-GB" sz="3200" b="1" dirty="0">
                <a:solidFill>
                  <a:srgbClr val="002060"/>
                </a:solidFill>
                <a:latin typeface="+mn-lt"/>
                <a:cs typeface="+mn-cs"/>
              </a:rPr>
              <a:t>group</a:t>
            </a:r>
          </a:p>
          <a:p>
            <a:pPr eaLnBrk="1" hangingPunct="1">
              <a:buFont typeface="Arial" pitchFamily="34" charset="0"/>
              <a:buChar char="•"/>
              <a:defRPr/>
            </a:pPr>
            <a:r>
              <a:rPr lang="en-GB" sz="3200" b="1" dirty="0">
                <a:solidFill>
                  <a:srgbClr val="002060"/>
                </a:solidFill>
                <a:latin typeface="+mn-lt"/>
                <a:cs typeface="+mn-cs"/>
              </a:rPr>
              <a:t>class</a:t>
            </a:r>
          </a:p>
          <a:p>
            <a:pPr eaLnBrk="1" hangingPunct="1">
              <a:defRPr/>
            </a:pPr>
            <a:r>
              <a:rPr lang="en-GB" sz="3200" b="1" dirty="0">
                <a:solidFill>
                  <a:srgbClr val="F05BE3"/>
                </a:solidFill>
                <a:latin typeface="+mn-lt"/>
                <a:cs typeface="+mn-cs"/>
              </a:rPr>
              <a:t>- as needed</a:t>
            </a:r>
          </a:p>
        </p:txBody>
      </p:sp>
      <p:sp>
        <p:nvSpPr>
          <p:cNvPr id="8" name="Left-Up Arrow 7">
            <a:extLst>
              <a:ext uri="{FF2B5EF4-FFF2-40B4-BE49-F238E27FC236}">
                <a16:creationId xmlns:a16="http://schemas.microsoft.com/office/drawing/2014/main" id="{8DFF25A3-D585-409D-B7BE-E58E71A630EE}"/>
              </a:ext>
            </a:extLst>
          </p:cNvPr>
          <p:cNvSpPr/>
          <p:nvPr/>
        </p:nvSpPr>
        <p:spPr>
          <a:xfrm rot="13344878">
            <a:off x="3481388" y="1860550"/>
            <a:ext cx="2300287" cy="2163763"/>
          </a:xfrm>
          <a:prstGeom prst="leftUpArrow">
            <a:avLst/>
          </a:prstGeom>
        </p:spPr>
        <p:style>
          <a:lnRef idx="1">
            <a:schemeClr val="accent1"/>
          </a:lnRef>
          <a:fillRef idx="3">
            <a:schemeClr val="accent1"/>
          </a:fillRef>
          <a:effectRef idx="2">
            <a:schemeClr val="accent1"/>
          </a:effectRef>
          <a:fontRef idx="minor">
            <a:schemeClr val="lt1"/>
          </a:fontRef>
        </p:style>
        <p:txBody>
          <a:bodyPr anchor="ctr"/>
          <a:lstStyle/>
          <a:p>
            <a:pPr algn="ctr" eaLnBrk="1" hangingPunct="1">
              <a:defRPr/>
            </a:pPr>
            <a:endParaRPr lang="en-GB"/>
          </a:p>
        </p:txBody>
      </p:sp>
      <p:pic>
        <p:nvPicPr>
          <p:cNvPr id="11270" name="Picture 2">
            <a:extLst>
              <a:ext uri="{FF2B5EF4-FFF2-40B4-BE49-F238E27FC236}">
                <a16:creationId xmlns:a16="http://schemas.microsoft.com/office/drawing/2014/main" id="{CAD39C82-3260-4562-BE27-46D8AAE42AD6}"/>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852863" y="3540125"/>
            <a:ext cx="1438275" cy="203517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192EC297-56AA-46A6-AEE2-4E491DFC83DC}"/>
              </a:ext>
            </a:extLst>
          </p:cNvPr>
          <p:cNvSpPr txBox="1"/>
          <p:nvPr/>
        </p:nvSpPr>
        <p:spPr>
          <a:xfrm>
            <a:off x="3432175" y="5613400"/>
            <a:ext cx="2289175" cy="646113"/>
          </a:xfrm>
          <a:prstGeom prst="rect">
            <a:avLst/>
          </a:prstGeom>
          <a:noFill/>
        </p:spPr>
        <p:txBody>
          <a:bodyPr wrap="none">
            <a:spAutoFit/>
          </a:bodyPr>
          <a:lstStyle/>
          <a:p>
            <a:pPr algn="ctr" eaLnBrk="1" hangingPunct="1">
              <a:defRPr/>
            </a:pPr>
            <a:r>
              <a:rPr lang="en-US" dirty="0">
                <a:latin typeface="+mn-lt"/>
                <a:cs typeface="+mn-cs"/>
              </a:rPr>
              <a:t>Ever-present </a:t>
            </a:r>
          </a:p>
          <a:p>
            <a:pPr algn="ctr" eaLnBrk="1" hangingPunct="1">
              <a:defRPr/>
            </a:pPr>
            <a:r>
              <a:rPr lang="en-US" dirty="0">
                <a:latin typeface="+mn-lt"/>
                <a:cs typeface="+mn-cs"/>
              </a:rPr>
              <a:t>Alphabetic Code Chart</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Content Placeholder 2">
            <a:extLst>
              <a:ext uri="{FF2B5EF4-FFF2-40B4-BE49-F238E27FC236}">
                <a16:creationId xmlns:a16="http://schemas.microsoft.com/office/drawing/2014/main" id="{FA65B333-D685-46CB-B343-446F29BC86E4}"/>
              </a:ext>
            </a:extLst>
          </p:cNvPr>
          <p:cNvSpPr>
            <a:spLocks noGrp="1"/>
          </p:cNvSpPr>
          <p:nvPr>
            <p:ph idx="1"/>
          </p:nvPr>
        </p:nvSpPr>
        <p:spPr>
          <a:xfrm>
            <a:off x="457200" y="685800"/>
            <a:ext cx="8229600" cy="5440363"/>
          </a:xfrm>
        </p:spPr>
        <p:txBody>
          <a:bodyPr/>
          <a:lstStyle/>
          <a:p>
            <a:pPr algn="ctr">
              <a:buFont typeface="Arial" panose="020B0604020202020204" pitchFamily="34" charset="0"/>
              <a:buNone/>
            </a:pPr>
            <a:r>
              <a:rPr lang="en-GB" altLang="en-US" sz="6600" b="1">
                <a:solidFill>
                  <a:srgbClr val="002060"/>
                </a:solidFill>
              </a:rPr>
              <a:t>The </a:t>
            </a:r>
            <a:r>
              <a:rPr lang="en-GB" altLang="en-US" sz="6600" b="1">
                <a:solidFill>
                  <a:schemeClr val="tx1"/>
                </a:solidFill>
              </a:rPr>
              <a:t>Alphabet</a:t>
            </a:r>
          </a:p>
          <a:p>
            <a:pPr algn="ctr">
              <a:buFont typeface="Arial" panose="020B0604020202020204" pitchFamily="34" charset="0"/>
              <a:buNone/>
            </a:pPr>
            <a:r>
              <a:rPr lang="en-GB" altLang="en-US" sz="6600" b="1">
                <a:solidFill>
                  <a:srgbClr val="002060"/>
                </a:solidFill>
              </a:rPr>
              <a:t>and</a:t>
            </a:r>
          </a:p>
          <a:p>
            <a:pPr algn="ctr">
              <a:buFont typeface="Arial" panose="020B0604020202020204" pitchFamily="34" charset="0"/>
              <a:buNone/>
            </a:pPr>
            <a:r>
              <a:rPr lang="en-GB" altLang="en-US" sz="6600" b="1">
                <a:solidFill>
                  <a:srgbClr val="002060"/>
                </a:solidFill>
              </a:rPr>
              <a:t>The </a:t>
            </a:r>
            <a:r>
              <a:rPr lang="en-GB" altLang="en-US" sz="6600" b="1">
                <a:solidFill>
                  <a:schemeClr val="tx1"/>
                </a:solidFill>
              </a:rPr>
              <a:t>Alphabetic Code</a:t>
            </a:r>
          </a:p>
          <a:p>
            <a:pPr algn="ctr">
              <a:buFont typeface="Arial" panose="020B0604020202020204" pitchFamily="34" charset="0"/>
              <a:buNone/>
            </a:pPr>
            <a:endParaRPr lang="en-GB" altLang="en-US" sz="4000" b="1"/>
          </a:p>
          <a:p>
            <a:pPr algn="ctr">
              <a:buFont typeface="Arial" panose="020B0604020202020204" pitchFamily="34" charset="0"/>
              <a:buNone/>
            </a:pPr>
            <a:r>
              <a:rPr lang="en-GB" altLang="en-US" sz="4800" b="1">
                <a:solidFill>
                  <a:srgbClr val="FF0000"/>
                </a:solidFill>
              </a:rPr>
              <a:t>What is the difference ?</a:t>
            </a:r>
          </a:p>
        </p:txBody>
      </p:sp>
      <p:pic>
        <p:nvPicPr>
          <p:cNvPr id="13315" name="Picture 3" descr="C:\Users\Debbie\AppData\Local\Microsoft\Windows\Temporary Internet Files\Content.IE5\2USJE7TT\MC900293468[1].wmf">
            <a:extLst>
              <a:ext uri="{FF2B5EF4-FFF2-40B4-BE49-F238E27FC236}">
                <a16:creationId xmlns:a16="http://schemas.microsoft.com/office/drawing/2014/main" id="{41A311D0-5DFE-468A-8169-3D3F9AA2D699}"/>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457200" y="438150"/>
            <a:ext cx="10747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a:extLst>
              <a:ext uri="{FF2B5EF4-FFF2-40B4-BE49-F238E27FC236}">
                <a16:creationId xmlns:a16="http://schemas.microsoft.com/office/drawing/2014/main" id="{41C83746-FC9C-4506-B75B-5A0B6CAD5FB3}"/>
              </a:ext>
            </a:extLst>
          </p:cNvPr>
          <p:cNvSpPr>
            <a:spLocks noGrp="1"/>
          </p:cNvSpPr>
          <p:nvPr>
            <p:ph type="title"/>
          </p:nvPr>
        </p:nvSpPr>
        <p:spPr>
          <a:xfrm>
            <a:off x="457200" y="620713"/>
            <a:ext cx="8229600" cy="796925"/>
          </a:xfrm>
        </p:spPr>
        <p:txBody>
          <a:bodyPr/>
          <a:lstStyle/>
          <a:p>
            <a:pPr eaLnBrk="1" hangingPunct="1"/>
            <a:r>
              <a:rPr lang="en-GB" altLang="en-US" sz="4400" b="1">
                <a:solidFill>
                  <a:schemeClr val="tx1"/>
                </a:solidFill>
              </a:rPr>
              <a:t>What role does </a:t>
            </a:r>
            <a:r>
              <a:rPr lang="en-GB" altLang="en-US" sz="4400" b="1">
                <a:solidFill>
                  <a:srgbClr val="FF0000"/>
                </a:solidFill>
              </a:rPr>
              <a:t>the alphabet </a:t>
            </a:r>
            <a:r>
              <a:rPr lang="en-GB" altLang="en-US" sz="4400" b="1">
                <a:solidFill>
                  <a:schemeClr val="tx1"/>
                </a:solidFill>
              </a:rPr>
              <a:t>play?</a:t>
            </a:r>
            <a:br>
              <a:rPr lang="en-GB" altLang="en-US" sz="4400">
                <a:solidFill>
                  <a:schemeClr val="tx1"/>
                </a:solidFill>
              </a:rPr>
            </a:br>
            <a:endParaRPr lang="en-GB" altLang="en-US" sz="4400">
              <a:solidFill>
                <a:schemeClr val="tx1"/>
              </a:solidFill>
            </a:endParaRPr>
          </a:p>
        </p:txBody>
      </p:sp>
      <p:sp>
        <p:nvSpPr>
          <p:cNvPr id="3" name="Content Placeholder 2">
            <a:extLst>
              <a:ext uri="{FF2B5EF4-FFF2-40B4-BE49-F238E27FC236}">
                <a16:creationId xmlns:a16="http://schemas.microsoft.com/office/drawing/2014/main" id="{0CCCF9F9-02F4-4A47-B7BB-05C6C1C39C31}"/>
              </a:ext>
            </a:extLst>
          </p:cNvPr>
          <p:cNvSpPr>
            <a:spLocks noGrp="1"/>
          </p:cNvSpPr>
          <p:nvPr>
            <p:ph idx="1"/>
          </p:nvPr>
        </p:nvSpPr>
        <p:spPr>
          <a:xfrm>
            <a:off x="457200" y="1417638"/>
            <a:ext cx="8229600" cy="4768850"/>
          </a:xfrm>
        </p:spPr>
        <p:txBody>
          <a:bodyPr rtlCol="0">
            <a:normAutofit fontScale="92500" lnSpcReduction="10000"/>
          </a:bodyPr>
          <a:lstStyle/>
          <a:p>
            <a:pPr marL="514350" indent="-514350" eaLnBrk="1" fontAlgn="auto" hangingPunct="1">
              <a:spcAft>
                <a:spcPts val="0"/>
              </a:spcAft>
              <a:buFont typeface="Arial" charset="0"/>
              <a:buNone/>
              <a:defRPr/>
            </a:pPr>
            <a:r>
              <a:rPr lang="en-GB" b="1" dirty="0">
                <a:solidFill>
                  <a:srgbClr val="002060"/>
                </a:solidFill>
              </a:rPr>
              <a:t>1) Bank of letter </a:t>
            </a:r>
            <a:r>
              <a:rPr lang="en-GB" b="1" dirty="0">
                <a:solidFill>
                  <a:srgbClr val="F013AF"/>
                </a:solidFill>
              </a:rPr>
              <a:t>shapes</a:t>
            </a:r>
            <a:r>
              <a:rPr lang="en-GB" b="1" dirty="0">
                <a:solidFill>
                  <a:srgbClr val="002060"/>
                </a:solidFill>
              </a:rPr>
              <a:t> </a:t>
            </a:r>
          </a:p>
          <a:p>
            <a:pPr marL="514350" indent="-514350" eaLnBrk="1" fontAlgn="auto" hangingPunct="1">
              <a:spcAft>
                <a:spcPts val="0"/>
              </a:spcAft>
              <a:buFont typeface="Arial" charset="0"/>
              <a:buNone/>
              <a:defRPr/>
            </a:pPr>
            <a:r>
              <a:rPr lang="en-GB" b="1" dirty="0">
                <a:solidFill>
                  <a:srgbClr val="002060"/>
                </a:solidFill>
              </a:rPr>
              <a:t> </a:t>
            </a:r>
          </a:p>
          <a:p>
            <a:pPr marL="514350" indent="-514350" eaLnBrk="1" fontAlgn="auto" hangingPunct="1">
              <a:spcAft>
                <a:spcPts val="0"/>
              </a:spcAft>
              <a:buFont typeface="Arial" charset="0"/>
              <a:buNone/>
              <a:defRPr/>
            </a:pPr>
            <a:r>
              <a:rPr lang="en-GB" b="1" dirty="0">
                <a:solidFill>
                  <a:srgbClr val="002060"/>
                </a:solidFill>
              </a:rPr>
              <a:t>2) </a:t>
            </a:r>
            <a:r>
              <a:rPr lang="en-GB" b="1" dirty="0">
                <a:solidFill>
                  <a:srgbClr val="F013AF"/>
                </a:solidFill>
              </a:rPr>
              <a:t>Alphabetical order </a:t>
            </a:r>
            <a:r>
              <a:rPr lang="en-GB" b="1" dirty="0">
                <a:solidFill>
                  <a:srgbClr val="002060"/>
                </a:solidFill>
              </a:rPr>
              <a:t>relayed</a:t>
            </a:r>
          </a:p>
          <a:p>
            <a:pPr marL="514350" indent="-514350" eaLnBrk="1" fontAlgn="auto" hangingPunct="1">
              <a:spcAft>
                <a:spcPts val="0"/>
              </a:spcAft>
              <a:buFont typeface="Arial" charset="0"/>
              <a:buNone/>
              <a:defRPr/>
            </a:pPr>
            <a:r>
              <a:rPr lang="en-GB" b="1" dirty="0">
                <a:solidFill>
                  <a:srgbClr val="002060"/>
                </a:solidFill>
              </a:rPr>
              <a:t>by letter </a:t>
            </a:r>
            <a:r>
              <a:rPr lang="en-GB" b="1" dirty="0">
                <a:solidFill>
                  <a:srgbClr val="F013AF"/>
                </a:solidFill>
              </a:rPr>
              <a:t>names </a:t>
            </a:r>
            <a:r>
              <a:rPr lang="en-GB" b="1" dirty="0">
                <a:solidFill>
                  <a:srgbClr val="002060"/>
                </a:solidFill>
              </a:rPr>
              <a:t>(</a:t>
            </a:r>
            <a:r>
              <a:rPr lang="en-GB" b="1" i="1" dirty="0">
                <a:solidFill>
                  <a:srgbClr val="002060"/>
                </a:solidFill>
              </a:rPr>
              <a:t>ay, bee, see</a:t>
            </a:r>
            <a:r>
              <a:rPr lang="en-GB" b="1" dirty="0">
                <a:solidFill>
                  <a:srgbClr val="002060"/>
                </a:solidFill>
              </a:rPr>
              <a:t>)</a:t>
            </a:r>
          </a:p>
          <a:p>
            <a:pPr marL="514350" indent="-514350" eaLnBrk="1" fontAlgn="auto" hangingPunct="1">
              <a:spcAft>
                <a:spcPts val="0"/>
              </a:spcAft>
              <a:buFont typeface="Arial" charset="0"/>
              <a:buNone/>
              <a:defRPr/>
            </a:pPr>
            <a:r>
              <a:rPr lang="en-GB" b="1" dirty="0">
                <a:solidFill>
                  <a:srgbClr val="002060"/>
                </a:solidFill>
              </a:rPr>
              <a:t>by singing a song at first</a:t>
            </a:r>
          </a:p>
          <a:p>
            <a:pPr marL="514350" indent="-514350" eaLnBrk="1" fontAlgn="auto" hangingPunct="1">
              <a:spcAft>
                <a:spcPts val="0"/>
              </a:spcAft>
              <a:buFont typeface="+mj-lt"/>
              <a:buAutoNum type="arabicPeriod"/>
              <a:defRPr/>
            </a:pPr>
            <a:endParaRPr lang="en-GB" b="1" dirty="0">
              <a:solidFill>
                <a:srgbClr val="002060"/>
              </a:solidFill>
            </a:endParaRPr>
          </a:p>
          <a:p>
            <a:pPr marL="514350" indent="-514350" eaLnBrk="1" fontAlgn="auto" hangingPunct="1">
              <a:spcAft>
                <a:spcPts val="0"/>
              </a:spcAft>
              <a:buFont typeface="Arial" charset="0"/>
              <a:buNone/>
              <a:defRPr/>
            </a:pPr>
            <a:r>
              <a:rPr lang="en-GB" b="1" dirty="0">
                <a:solidFill>
                  <a:srgbClr val="002060"/>
                </a:solidFill>
              </a:rPr>
              <a:t>3) Note that the capital letters </a:t>
            </a:r>
          </a:p>
          <a:p>
            <a:pPr marL="514350" indent="-514350" eaLnBrk="1" fontAlgn="auto" hangingPunct="1">
              <a:spcAft>
                <a:spcPts val="0"/>
              </a:spcAft>
              <a:buFont typeface="Arial" charset="0"/>
              <a:buNone/>
              <a:defRPr/>
            </a:pPr>
            <a:r>
              <a:rPr lang="en-GB" b="1" dirty="0">
                <a:solidFill>
                  <a:srgbClr val="002060"/>
                </a:solidFill>
              </a:rPr>
              <a:t>are the same </a:t>
            </a:r>
            <a:r>
              <a:rPr lang="en-GB" b="1" i="1" dirty="0">
                <a:solidFill>
                  <a:srgbClr val="F013AF"/>
                </a:solidFill>
              </a:rPr>
              <a:t>code for speech </a:t>
            </a:r>
          </a:p>
          <a:p>
            <a:pPr marL="514350" indent="-514350" eaLnBrk="1" fontAlgn="auto" hangingPunct="1">
              <a:spcAft>
                <a:spcPts val="0"/>
              </a:spcAft>
              <a:buFont typeface="Arial" charset="0"/>
              <a:buNone/>
              <a:defRPr/>
            </a:pPr>
            <a:r>
              <a:rPr lang="en-GB" b="1" i="1" dirty="0">
                <a:solidFill>
                  <a:srgbClr val="F013AF"/>
                </a:solidFill>
              </a:rPr>
              <a:t>sounds</a:t>
            </a:r>
            <a:r>
              <a:rPr lang="en-GB" b="1" dirty="0">
                <a:solidFill>
                  <a:srgbClr val="002060"/>
                </a:solidFill>
              </a:rPr>
              <a:t> as the lower-case letters  (/</a:t>
            </a:r>
            <a:r>
              <a:rPr lang="en-GB" b="1" dirty="0">
                <a:solidFill>
                  <a:srgbClr val="FF0000"/>
                </a:solidFill>
              </a:rPr>
              <a:t>a</a:t>
            </a:r>
            <a:r>
              <a:rPr lang="en-GB" b="1" dirty="0">
                <a:solidFill>
                  <a:srgbClr val="002060"/>
                </a:solidFill>
              </a:rPr>
              <a:t>/ /</a:t>
            </a:r>
            <a:r>
              <a:rPr lang="en-GB" b="1" dirty="0">
                <a:solidFill>
                  <a:srgbClr val="0070C0"/>
                </a:solidFill>
              </a:rPr>
              <a:t>b</a:t>
            </a:r>
            <a:r>
              <a:rPr lang="en-GB" b="1" dirty="0">
                <a:solidFill>
                  <a:srgbClr val="002060"/>
                </a:solidFill>
              </a:rPr>
              <a:t>/ /</a:t>
            </a:r>
            <a:r>
              <a:rPr lang="en-GB" b="1" dirty="0">
                <a:solidFill>
                  <a:srgbClr val="0070C0"/>
                </a:solidFill>
              </a:rPr>
              <a:t>k</a:t>
            </a:r>
            <a:r>
              <a:rPr lang="en-GB" b="1" dirty="0">
                <a:solidFill>
                  <a:srgbClr val="002060"/>
                </a:solidFill>
              </a:rPr>
              <a:t>/) </a:t>
            </a:r>
          </a:p>
        </p:txBody>
      </p:sp>
      <p:pic>
        <p:nvPicPr>
          <p:cNvPr id="15364" name="Picture 2" descr="848612_ABC_POSTER.pdf">
            <a:extLst>
              <a:ext uri="{FF2B5EF4-FFF2-40B4-BE49-F238E27FC236}">
                <a16:creationId xmlns:a16="http://schemas.microsoft.com/office/drawing/2014/main" id="{A070446B-ABDE-48C1-8598-B83F3D6D60FF}"/>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5930900" y="1514475"/>
            <a:ext cx="2470150" cy="3459163"/>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Content Placeholder 2">
            <a:extLst>
              <a:ext uri="{FF2B5EF4-FFF2-40B4-BE49-F238E27FC236}">
                <a16:creationId xmlns:a16="http://schemas.microsoft.com/office/drawing/2014/main" id="{33BB1DDB-2BEB-4F87-B908-870071143CFD}"/>
              </a:ext>
            </a:extLst>
          </p:cNvPr>
          <p:cNvSpPr>
            <a:spLocks noGrp="1"/>
          </p:cNvSpPr>
          <p:nvPr>
            <p:ph idx="1"/>
          </p:nvPr>
        </p:nvSpPr>
        <p:spPr>
          <a:xfrm>
            <a:off x="457200" y="857250"/>
            <a:ext cx="8229600" cy="5268913"/>
          </a:xfrm>
        </p:spPr>
        <p:txBody>
          <a:bodyPr/>
          <a:lstStyle/>
          <a:p>
            <a:pPr marL="514350" indent="-514350" eaLnBrk="1" hangingPunct="1">
              <a:buFont typeface="Arial" panose="020B0604020202020204" pitchFamily="34" charset="0"/>
              <a:buNone/>
            </a:pPr>
            <a:r>
              <a:rPr lang="en-GB" altLang="en-US" sz="2400" b="1">
                <a:solidFill>
                  <a:srgbClr val="002060"/>
                </a:solidFill>
              </a:rPr>
              <a:t>We don’t use letter </a:t>
            </a:r>
            <a:r>
              <a:rPr lang="en-GB" altLang="en-US" sz="2400" b="1">
                <a:solidFill>
                  <a:srgbClr val="FF0000"/>
                </a:solidFill>
              </a:rPr>
              <a:t>names </a:t>
            </a:r>
            <a:r>
              <a:rPr lang="en-GB" altLang="en-US" sz="2400" b="1">
                <a:solidFill>
                  <a:srgbClr val="002060"/>
                </a:solidFill>
              </a:rPr>
              <a:t>to teach</a:t>
            </a:r>
          </a:p>
          <a:p>
            <a:pPr marL="514350" indent="-514350" eaLnBrk="1" hangingPunct="1">
              <a:buFont typeface="Arial" panose="020B0604020202020204" pitchFamily="34" charset="0"/>
              <a:buNone/>
            </a:pPr>
            <a:r>
              <a:rPr lang="en-GB" altLang="en-US" sz="2400" b="1">
                <a:solidFill>
                  <a:srgbClr val="002060"/>
                </a:solidFill>
              </a:rPr>
              <a:t>reading or spelling.</a:t>
            </a:r>
          </a:p>
          <a:p>
            <a:pPr marL="514350" indent="-514350" eaLnBrk="1" hangingPunct="1">
              <a:buFont typeface="Arial" panose="020B0604020202020204" pitchFamily="34" charset="0"/>
              <a:buNone/>
            </a:pPr>
            <a:endParaRPr lang="en-GB" altLang="en-US" sz="2400" b="1">
              <a:solidFill>
                <a:srgbClr val="002060"/>
              </a:solidFill>
            </a:endParaRPr>
          </a:p>
          <a:p>
            <a:pPr marL="514350" indent="-514350" eaLnBrk="1" hangingPunct="1">
              <a:buFont typeface="Arial" panose="020B0604020202020204" pitchFamily="34" charset="0"/>
              <a:buNone/>
            </a:pPr>
            <a:r>
              <a:rPr lang="en-GB" altLang="en-US" sz="2400" b="1">
                <a:solidFill>
                  <a:srgbClr val="002060"/>
                </a:solidFill>
              </a:rPr>
              <a:t>Spelling is a </a:t>
            </a:r>
            <a:r>
              <a:rPr lang="en-GB" altLang="en-US" sz="2400" b="1">
                <a:solidFill>
                  <a:srgbClr val="FF0000"/>
                </a:solidFill>
              </a:rPr>
              <a:t>sound</a:t>
            </a:r>
            <a:r>
              <a:rPr lang="en-GB" altLang="en-US" sz="2400" b="1">
                <a:solidFill>
                  <a:srgbClr val="002060"/>
                </a:solidFill>
              </a:rPr>
              <a:t>-</a:t>
            </a:r>
            <a:r>
              <a:rPr lang="en-GB" altLang="en-US" sz="2400" b="1">
                <a:solidFill>
                  <a:srgbClr val="FF0000"/>
                </a:solidFill>
              </a:rPr>
              <a:t>to</a:t>
            </a:r>
            <a:r>
              <a:rPr lang="en-GB" altLang="en-US" sz="2400" b="1">
                <a:solidFill>
                  <a:srgbClr val="002060"/>
                </a:solidFill>
              </a:rPr>
              <a:t>-</a:t>
            </a:r>
            <a:r>
              <a:rPr lang="en-GB" altLang="en-US" sz="2400" b="1">
                <a:solidFill>
                  <a:srgbClr val="FF0000"/>
                </a:solidFill>
              </a:rPr>
              <a:t>print</a:t>
            </a:r>
            <a:r>
              <a:rPr lang="en-GB" altLang="en-US" sz="2400" b="1">
                <a:solidFill>
                  <a:srgbClr val="002060"/>
                </a:solidFill>
              </a:rPr>
              <a:t> process</a:t>
            </a:r>
          </a:p>
          <a:p>
            <a:pPr marL="514350" indent="-514350" eaLnBrk="1" hangingPunct="1">
              <a:buFont typeface="Arial" panose="020B0604020202020204" pitchFamily="34" charset="0"/>
              <a:buNone/>
            </a:pPr>
            <a:r>
              <a:rPr lang="en-GB" altLang="en-US" sz="2400" b="1">
                <a:solidFill>
                  <a:srgbClr val="002060"/>
                </a:solidFill>
              </a:rPr>
              <a:t> – even for adults. </a:t>
            </a:r>
          </a:p>
          <a:p>
            <a:pPr marL="514350" indent="-514350" eaLnBrk="1" hangingPunct="1">
              <a:buFont typeface="Arial" panose="020B0604020202020204" pitchFamily="34" charset="0"/>
              <a:buNone/>
            </a:pPr>
            <a:endParaRPr lang="en-GB" altLang="en-US" sz="2400" b="1">
              <a:solidFill>
                <a:srgbClr val="002060"/>
              </a:solidFill>
            </a:endParaRPr>
          </a:p>
          <a:p>
            <a:pPr marL="514350" indent="-514350" eaLnBrk="1" hangingPunct="1">
              <a:buFont typeface="Arial" panose="020B0604020202020204" pitchFamily="34" charset="0"/>
              <a:buNone/>
            </a:pPr>
            <a:r>
              <a:rPr lang="en-GB" altLang="en-US" sz="2400" b="1">
                <a:solidFill>
                  <a:srgbClr val="002060"/>
                </a:solidFill>
              </a:rPr>
              <a:t>We turn speech sounds into letters and </a:t>
            </a:r>
          </a:p>
          <a:p>
            <a:pPr marL="514350" indent="-514350" eaLnBrk="1" hangingPunct="1">
              <a:buFont typeface="Arial" panose="020B0604020202020204" pitchFamily="34" charset="0"/>
              <a:buNone/>
            </a:pPr>
            <a:r>
              <a:rPr lang="en-GB" altLang="en-US" sz="2400" b="1">
                <a:solidFill>
                  <a:srgbClr val="002060"/>
                </a:solidFill>
              </a:rPr>
              <a:t>letter groups (</a:t>
            </a:r>
            <a:r>
              <a:rPr lang="en-GB" altLang="en-US" sz="2400" b="1">
                <a:solidFill>
                  <a:srgbClr val="FF0000"/>
                </a:solidFill>
              </a:rPr>
              <a:t>encoding</a:t>
            </a:r>
            <a:r>
              <a:rPr lang="en-GB" altLang="en-US" sz="2400" b="1">
                <a:solidFill>
                  <a:srgbClr val="002060"/>
                </a:solidFill>
              </a:rPr>
              <a:t>) when writing.</a:t>
            </a:r>
          </a:p>
          <a:p>
            <a:pPr marL="514350" indent="-514350" eaLnBrk="1" hangingPunct="1">
              <a:buFont typeface="Arial" panose="020B0604020202020204" pitchFamily="34" charset="0"/>
              <a:buNone/>
            </a:pPr>
            <a:endParaRPr lang="en-GB" altLang="en-US" sz="2400" b="1">
              <a:solidFill>
                <a:srgbClr val="002060"/>
              </a:solidFill>
            </a:endParaRPr>
          </a:p>
          <a:p>
            <a:pPr marL="514350" indent="-514350" eaLnBrk="1" hangingPunct="1">
              <a:buFont typeface="Arial" panose="020B0604020202020204" pitchFamily="34" charset="0"/>
              <a:buNone/>
            </a:pPr>
            <a:r>
              <a:rPr lang="en-GB" altLang="en-US" sz="2400" b="1">
                <a:solidFill>
                  <a:srgbClr val="002060"/>
                </a:solidFill>
              </a:rPr>
              <a:t>Letter names are used </a:t>
            </a:r>
            <a:r>
              <a:rPr lang="en-GB" altLang="en-US" sz="2400" b="1">
                <a:solidFill>
                  <a:srgbClr val="FF0000"/>
                </a:solidFill>
              </a:rPr>
              <a:t>only for relaying</a:t>
            </a:r>
            <a:r>
              <a:rPr lang="en-GB" altLang="en-US" sz="2400" b="1">
                <a:solidFill>
                  <a:srgbClr val="002060"/>
                </a:solidFill>
              </a:rPr>
              <a:t> a precise spelling, </a:t>
            </a:r>
          </a:p>
          <a:p>
            <a:pPr marL="514350" indent="-514350" eaLnBrk="1" hangingPunct="1">
              <a:buFont typeface="Arial" panose="020B0604020202020204" pitchFamily="34" charset="0"/>
              <a:buNone/>
            </a:pPr>
            <a:r>
              <a:rPr lang="en-GB" altLang="en-US" sz="2400" b="1">
                <a:solidFill>
                  <a:srgbClr val="002060"/>
                </a:solidFill>
              </a:rPr>
              <a:t>letter by letter (by letter name) from one person to another.</a:t>
            </a:r>
          </a:p>
          <a:p>
            <a:pPr marL="514350" indent="-514350" eaLnBrk="1" hangingPunct="1">
              <a:buFont typeface="Arial" panose="020B0604020202020204" pitchFamily="34" charset="0"/>
              <a:buNone/>
            </a:pPr>
            <a:endParaRPr lang="en-GB" altLang="en-US" b="1">
              <a:solidFill>
                <a:srgbClr val="002060"/>
              </a:solidFill>
            </a:endParaRPr>
          </a:p>
        </p:txBody>
      </p:sp>
      <p:pic>
        <p:nvPicPr>
          <p:cNvPr id="17411" name="Picture 2" descr="848612_ABC_POSTER.pdf">
            <a:extLst>
              <a:ext uri="{FF2B5EF4-FFF2-40B4-BE49-F238E27FC236}">
                <a16:creationId xmlns:a16="http://schemas.microsoft.com/office/drawing/2014/main" id="{DF2FB8B0-AA66-4830-B017-65F7FE7B55DA}"/>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5883275" y="612775"/>
            <a:ext cx="2667000" cy="37338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9" name="Rectangle 3">
            <a:extLst>
              <a:ext uri="{FF2B5EF4-FFF2-40B4-BE49-F238E27FC236}">
                <a16:creationId xmlns:a16="http://schemas.microsoft.com/office/drawing/2014/main" id="{A4C96B11-FB84-4D79-BE0A-4E49BBC7D2C6}"/>
              </a:ext>
            </a:extLst>
          </p:cNvPr>
          <p:cNvSpPr>
            <a:spLocks noGrp="1"/>
          </p:cNvSpPr>
          <p:nvPr>
            <p:ph type="body" idx="1"/>
          </p:nvPr>
        </p:nvSpPr>
        <p:spPr>
          <a:xfrm>
            <a:off x="457200" y="304800"/>
            <a:ext cx="8229600" cy="4476750"/>
          </a:xfrm>
        </p:spPr>
        <p:txBody>
          <a:bodyPr>
            <a:normAutofit fontScale="92500" lnSpcReduction="10000"/>
          </a:bodyPr>
          <a:lstStyle/>
          <a:p>
            <a:pPr algn="ctr" eaLnBrk="1" hangingPunct="1">
              <a:buFont typeface="Arial" charset="0"/>
              <a:buNone/>
              <a:defRPr/>
            </a:pPr>
            <a:r>
              <a:rPr lang="en-GB" sz="4800" b="1" dirty="0">
                <a:solidFill>
                  <a:srgbClr val="002060"/>
                </a:solidFill>
              </a:rPr>
              <a:t>What </a:t>
            </a:r>
            <a:r>
              <a:rPr lang="en-GB" sz="4800" b="1" i="1" dirty="0">
                <a:solidFill>
                  <a:srgbClr val="002060"/>
                </a:solidFill>
              </a:rPr>
              <a:t>is</a:t>
            </a:r>
            <a:r>
              <a:rPr lang="en-GB" sz="4800" b="1" dirty="0">
                <a:solidFill>
                  <a:srgbClr val="002060"/>
                </a:solidFill>
              </a:rPr>
              <a:t> the alphabetic code?</a:t>
            </a:r>
            <a:endParaRPr lang="en-GB" sz="2800" dirty="0"/>
          </a:p>
          <a:p>
            <a:pPr marL="0" indent="0" eaLnBrk="1" hangingPunct="1">
              <a:buFont typeface="Arial" charset="0"/>
              <a:buNone/>
              <a:defRPr/>
            </a:pPr>
            <a:endParaRPr lang="en-GB" sz="4000" b="1" dirty="0">
              <a:solidFill>
                <a:srgbClr val="1AB7D6"/>
              </a:solidFill>
            </a:endParaRPr>
          </a:p>
          <a:p>
            <a:pPr marL="0" indent="0" eaLnBrk="1" hangingPunct="1">
              <a:buFont typeface="Arial" charset="0"/>
              <a:buNone/>
              <a:defRPr/>
            </a:pPr>
            <a:r>
              <a:rPr lang="en-GB" sz="4000" b="1" dirty="0">
                <a:solidFill>
                  <a:srgbClr val="00B050"/>
                </a:solidFill>
              </a:rPr>
              <a:t>Allotting</a:t>
            </a:r>
            <a:r>
              <a:rPr lang="en-GB" b="1" dirty="0"/>
              <a:t> </a:t>
            </a:r>
            <a:r>
              <a:rPr lang="en-GB" b="1" dirty="0">
                <a:solidFill>
                  <a:srgbClr val="002060"/>
                </a:solidFill>
              </a:rPr>
              <a:t>letter symbols for the smallest sounds of speech is the basis for creating a spelling code - enabling us to communicate through</a:t>
            </a:r>
            <a:r>
              <a:rPr lang="en-GB" b="1" dirty="0"/>
              <a:t> </a:t>
            </a:r>
            <a:r>
              <a:rPr lang="en-GB" b="1" dirty="0">
                <a:solidFill>
                  <a:srgbClr val="F013AF"/>
                </a:solidFill>
              </a:rPr>
              <a:t>writing</a:t>
            </a:r>
            <a:r>
              <a:rPr lang="en-GB" b="1" dirty="0"/>
              <a:t>.</a:t>
            </a:r>
          </a:p>
          <a:p>
            <a:pPr marL="0" indent="0" eaLnBrk="1" hangingPunct="1">
              <a:buFont typeface="Arial" charset="0"/>
              <a:buNone/>
              <a:defRPr/>
            </a:pPr>
            <a:endParaRPr lang="en-GB" b="1" dirty="0"/>
          </a:p>
          <a:p>
            <a:pPr marL="0" indent="0" eaLnBrk="1" hangingPunct="1">
              <a:buFont typeface="Arial" charset="0"/>
              <a:buNone/>
              <a:defRPr/>
            </a:pPr>
            <a:r>
              <a:rPr lang="en-GB" sz="4000" b="1" dirty="0">
                <a:solidFill>
                  <a:srgbClr val="00B050"/>
                </a:solidFill>
              </a:rPr>
              <a:t>Translating</a:t>
            </a:r>
            <a:r>
              <a:rPr lang="en-GB" b="1" dirty="0"/>
              <a:t> </a:t>
            </a:r>
            <a:r>
              <a:rPr lang="en-GB" b="1" dirty="0">
                <a:solidFill>
                  <a:srgbClr val="002060"/>
                </a:solidFill>
              </a:rPr>
              <a:t>the letter symbols into sounds is the basis for</a:t>
            </a:r>
            <a:r>
              <a:rPr lang="en-GB" b="1" dirty="0"/>
              <a:t> </a:t>
            </a:r>
            <a:r>
              <a:rPr lang="en-GB" b="1" dirty="0">
                <a:solidFill>
                  <a:srgbClr val="F013AF"/>
                </a:solidFill>
              </a:rPr>
              <a:t>reading</a:t>
            </a:r>
            <a:r>
              <a:rPr lang="en-GB" b="1" dirty="0"/>
              <a:t>. </a:t>
            </a:r>
          </a:p>
        </p:txBody>
      </p:sp>
      <p:sp>
        <p:nvSpPr>
          <p:cNvPr id="3" name="TextBox 2">
            <a:extLst>
              <a:ext uri="{FF2B5EF4-FFF2-40B4-BE49-F238E27FC236}">
                <a16:creationId xmlns:a16="http://schemas.microsoft.com/office/drawing/2014/main" id="{9ADF1345-66B3-4335-A69A-10712952F437}"/>
              </a:ext>
            </a:extLst>
          </p:cNvPr>
          <p:cNvSpPr txBox="1"/>
          <p:nvPr/>
        </p:nvSpPr>
        <p:spPr>
          <a:xfrm>
            <a:off x="1212850" y="4937125"/>
            <a:ext cx="6934200" cy="954088"/>
          </a:xfrm>
          <a:prstGeom prst="rect">
            <a:avLst/>
          </a:prstGeom>
          <a:noFill/>
        </p:spPr>
        <p:txBody>
          <a:bodyPr>
            <a:spAutoFit/>
          </a:bodyPr>
          <a:lstStyle/>
          <a:p>
            <a:pPr algn="ctr" eaLnBrk="1" hangingPunct="1">
              <a:defRPr/>
            </a:pPr>
            <a:r>
              <a:rPr lang="en-GB" sz="2800" b="1" dirty="0">
                <a:solidFill>
                  <a:srgbClr val="002060"/>
                </a:solidFill>
                <a:latin typeface="+mn-lt"/>
                <a:cs typeface="+mn-cs"/>
              </a:rPr>
              <a:t>We can show this visually on a chart </a:t>
            </a:r>
            <a:br>
              <a:rPr lang="en-GB" sz="2800" b="1" dirty="0">
                <a:solidFill>
                  <a:srgbClr val="002060"/>
                </a:solidFill>
                <a:latin typeface="+mn-lt"/>
                <a:cs typeface="+mn-cs"/>
              </a:rPr>
            </a:br>
            <a:r>
              <a:rPr lang="en-GB" sz="2800" b="1" dirty="0">
                <a:solidFill>
                  <a:srgbClr val="002060"/>
                </a:solidFill>
                <a:latin typeface="+mn-lt"/>
                <a:cs typeface="+mn-cs"/>
              </a:rPr>
              <a:t>to make the alphabetic code tangible.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a:extLst>
              <a:ext uri="{FF2B5EF4-FFF2-40B4-BE49-F238E27FC236}">
                <a16:creationId xmlns:a16="http://schemas.microsoft.com/office/drawing/2014/main" id="{A74D80F0-2B42-4DC2-B179-C05248AAD993}"/>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778250" y="407988"/>
            <a:ext cx="4448175" cy="629761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3" name="Left Brace 2">
            <a:extLst>
              <a:ext uri="{FF2B5EF4-FFF2-40B4-BE49-F238E27FC236}">
                <a16:creationId xmlns:a16="http://schemas.microsoft.com/office/drawing/2014/main" id="{4CB10547-040B-4FBE-88A9-4A1EF1B83928}"/>
              </a:ext>
            </a:extLst>
          </p:cNvPr>
          <p:cNvSpPr/>
          <p:nvPr/>
        </p:nvSpPr>
        <p:spPr>
          <a:xfrm>
            <a:off x="3097213" y="962025"/>
            <a:ext cx="430212" cy="5743575"/>
          </a:xfrm>
          <a:prstGeom prst="leftBrace">
            <a:avLst/>
          </a:prstGeom>
        </p:spPr>
        <p:style>
          <a:lnRef idx="2">
            <a:schemeClr val="accent1"/>
          </a:lnRef>
          <a:fillRef idx="0">
            <a:schemeClr val="accent1"/>
          </a:fillRef>
          <a:effectRef idx="1">
            <a:schemeClr val="accent1"/>
          </a:effectRef>
          <a:fontRef idx="minor">
            <a:schemeClr val="tx1"/>
          </a:fontRef>
        </p:style>
        <p:txBody>
          <a:bodyPr anchor="ctr"/>
          <a:lstStyle/>
          <a:p>
            <a:pPr algn="ctr" eaLnBrk="1" hangingPunct="1">
              <a:defRPr/>
            </a:pPr>
            <a:endParaRPr lang="en-GB"/>
          </a:p>
        </p:txBody>
      </p:sp>
      <p:sp>
        <p:nvSpPr>
          <p:cNvPr id="93188" name="TextBox 3">
            <a:extLst>
              <a:ext uri="{FF2B5EF4-FFF2-40B4-BE49-F238E27FC236}">
                <a16:creationId xmlns:a16="http://schemas.microsoft.com/office/drawing/2014/main" id="{562B62BD-8C33-4F49-8B24-69411EC3B5AE}"/>
              </a:ext>
            </a:extLst>
          </p:cNvPr>
          <p:cNvSpPr txBox="1">
            <a:spLocks noChangeArrowheads="1"/>
          </p:cNvSpPr>
          <p:nvPr/>
        </p:nvSpPr>
        <p:spPr bwMode="auto">
          <a:xfrm>
            <a:off x="419100" y="3267075"/>
            <a:ext cx="2436813" cy="2554288"/>
          </a:xfrm>
          <a:prstGeom prst="rect">
            <a:avLst/>
          </a:prstGeom>
          <a:noFill/>
          <a:ln w="9525">
            <a:noFill/>
            <a:miter lim="800000"/>
            <a:headEnd/>
            <a:tailEnd/>
          </a:ln>
        </p:spPr>
        <p:txBody>
          <a:bodyPr wrap="none">
            <a:spAutoFit/>
          </a:bodyPr>
          <a:lstStyle/>
          <a:p>
            <a:pPr eaLnBrk="1" hangingPunct="1">
              <a:defRPr/>
            </a:pPr>
            <a:r>
              <a:rPr lang="en-GB" sz="3200" b="1" dirty="0">
                <a:latin typeface="+mn-lt"/>
                <a:cs typeface="+mn-cs"/>
              </a:rPr>
              <a:t>Sounds</a:t>
            </a:r>
          </a:p>
          <a:p>
            <a:pPr eaLnBrk="1" hangingPunct="1">
              <a:defRPr/>
            </a:pPr>
            <a:r>
              <a:rPr lang="en-GB" sz="3200" b="1" dirty="0">
                <a:solidFill>
                  <a:srgbClr val="00B0F0"/>
                </a:solidFill>
                <a:latin typeface="+mn-lt"/>
                <a:cs typeface="+mn-cs"/>
              </a:rPr>
              <a:t>- </a:t>
            </a:r>
            <a:r>
              <a:rPr lang="en-GB" sz="2400" b="1" dirty="0">
                <a:solidFill>
                  <a:srgbClr val="00B0F0"/>
                </a:solidFill>
                <a:latin typeface="+mn-lt"/>
                <a:cs typeface="+mn-cs"/>
              </a:rPr>
              <a:t>down the left</a:t>
            </a:r>
          </a:p>
          <a:p>
            <a:pPr eaLnBrk="1" hangingPunct="1">
              <a:defRPr/>
            </a:pPr>
            <a:r>
              <a:rPr lang="en-GB" sz="2400" b="1" dirty="0">
                <a:solidFill>
                  <a:srgbClr val="00B0F0"/>
                </a:solidFill>
                <a:latin typeface="+mn-lt"/>
                <a:cs typeface="+mn-cs"/>
              </a:rPr>
              <a:t>columns </a:t>
            </a:r>
            <a:r>
              <a:rPr lang="en-GB" sz="2400" b="1" dirty="0">
                <a:latin typeface="+mn-lt"/>
                <a:cs typeface="+mn-cs"/>
              </a:rPr>
              <a:t>because </a:t>
            </a:r>
          </a:p>
          <a:p>
            <a:pPr eaLnBrk="1" hangingPunct="1">
              <a:defRPr/>
            </a:pPr>
            <a:r>
              <a:rPr lang="en-GB" sz="2400" b="1" dirty="0">
                <a:latin typeface="+mn-lt"/>
                <a:cs typeface="+mn-cs"/>
              </a:rPr>
              <a:t>there are fewer </a:t>
            </a:r>
          </a:p>
          <a:p>
            <a:pPr eaLnBrk="1" hangingPunct="1">
              <a:defRPr/>
            </a:pPr>
            <a:r>
              <a:rPr lang="en-GB" sz="2400" b="1" dirty="0">
                <a:latin typeface="+mn-lt"/>
                <a:cs typeface="+mn-cs"/>
              </a:rPr>
              <a:t>sounds than </a:t>
            </a:r>
          </a:p>
          <a:p>
            <a:pPr eaLnBrk="1" hangingPunct="1">
              <a:defRPr/>
            </a:pPr>
            <a:r>
              <a:rPr lang="en-GB" sz="2400" b="1" dirty="0">
                <a:latin typeface="+mn-lt"/>
                <a:cs typeface="+mn-cs"/>
              </a:rPr>
              <a:t>graphemes</a:t>
            </a:r>
          </a:p>
        </p:txBody>
      </p:sp>
      <p:sp>
        <p:nvSpPr>
          <p:cNvPr id="93189" name="TextBox 4">
            <a:extLst>
              <a:ext uri="{FF2B5EF4-FFF2-40B4-BE49-F238E27FC236}">
                <a16:creationId xmlns:a16="http://schemas.microsoft.com/office/drawing/2014/main" id="{DBE27756-7B1E-43D1-9E80-C1DB5EE6AB79}"/>
              </a:ext>
            </a:extLst>
          </p:cNvPr>
          <p:cNvSpPr txBox="1">
            <a:spLocks noChangeArrowheads="1"/>
          </p:cNvSpPr>
          <p:nvPr/>
        </p:nvSpPr>
        <p:spPr bwMode="auto">
          <a:xfrm>
            <a:off x="419100" y="962025"/>
            <a:ext cx="2332038" cy="1692275"/>
          </a:xfrm>
          <a:prstGeom prst="rect">
            <a:avLst/>
          </a:prstGeom>
          <a:noFill/>
          <a:ln w="9525">
            <a:noFill/>
            <a:miter lim="800000"/>
            <a:headEnd/>
            <a:tailEnd/>
          </a:ln>
        </p:spPr>
        <p:txBody>
          <a:bodyPr wrap="none">
            <a:spAutoFit/>
          </a:bodyPr>
          <a:lstStyle/>
          <a:p>
            <a:pPr eaLnBrk="1" hangingPunct="1">
              <a:defRPr/>
            </a:pPr>
            <a:r>
              <a:rPr lang="en-GB" sz="3200" b="1" dirty="0">
                <a:latin typeface="+mn-lt"/>
                <a:cs typeface="+mn-cs"/>
              </a:rPr>
              <a:t>Graphemes</a:t>
            </a:r>
            <a:endParaRPr lang="en-GB" sz="3200" b="1" dirty="0">
              <a:solidFill>
                <a:srgbClr val="0070C0"/>
              </a:solidFill>
              <a:latin typeface="+mn-lt"/>
              <a:cs typeface="+mn-cs"/>
            </a:endParaRPr>
          </a:p>
          <a:p>
            <a:pPr eaLnBrk="1" hangingPunct="1">
              <a:defRPr/>
            </a:pPr>
            <a:r>
              <a:rPr lang="en-GB" sz="2400" b="1" i="1" dirty="0">
                <a:latin typeface="+mn-lt"/>
                <a:cs typeface="+mn-cs"/>
              </a:rPr>
              <a:t>or spelling</a:t>
            </a:r>
          </a:p>
          <a:p>
            <a:pPr eaLnBrk="1" hangingPunct="1">
              <a:defRPr/>
            </a:pPr>
            <a:r>
              <a:rPr lang="en-GB" sz="2400" b="1" i="1" dirty="0">
                <a:latin typeface="+mn-lt"/>
                <a:cs typeface="+mn-cs"/>
              </a:rPr>
              <a:t>alternatives</a:t>
            </a:r>
          </a:p>
          <a:p>
            <a:pPr eaLnBrk="1" hangingPunct="1">
              <a:defRPr/>
            </a:pPr>
            <a:r>
              <a:rPr lang="en-GB" sz="2400" b="1" dirty="0">
                <a:solidFill>
                  <a:srgbClr val="1AB7D6"/>
                </a:solidFill>
                <a:latin typeface="+mn-lt"/>
                <a:cs typeface="+mn-cs"/>
              </a:rPr>
              <a:t>- across the rows</a:t>
            </a:r>
          </a:p>
        </p:txBody>
      </p:sp>
      <p:cxnSp>
        <p:nvCxnSpPr>
          <p:cNvPr id="7" name="Straight Arrow Connector 6">
            <a:extLst>
              <a:ext uri="{FF2B5EF4-FFF2-40B4-BE49-F238E27FC236}">
                <a16:creationId xmlns:a16="http://schemas.microsoft.com/office/drawing/2014/main" id="{F6A29B1E-4B13-4E5F-BFDC-9E440B19E078}"/>
              </a:ext>
            </a:extLst>
          </p:cNvPr>
          <p:cNvCxnSpPr/>
          <p:nvPr/>
        </p:nvCxnSpPr>
        <p:spPr>
          <a:xfrm flipV="1">
            <a:off x="2857500" y="1209675"/>
            <a:ext cx="1419225" cy="542925"/>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8" name="TextBox 3">
            <a:extLst>
              <a:ext uri="{FF2B5EF4-FFF2-40B4-BE49-F238E27FC236}">
                <a16:creationId xmlns:a16="http://schemas.microsoft.com/office/drawing/2014/main" id="{8262CEAC-DF07-497F-AEB3-D4AF5901906A}"/>
              </a:ext>
            </a:extLst>
          </p:cNvPr>
          <p:cNvSpPr txBox="1">
            <a:spLocks noChangeArrowheads="1"/>
          </p:cNvSpPr>
          <p:nvPr/>
        </p:nvSpPr>
        <p:spPr bwMode="auto">
          <a:xfrm>
            <a:off x="419100" y="3267075"/>
            <a:ext cx="2232025" cy="1938338"/>
          </a:xfrm>
          <a:prstGeom prst="rect">
            <a:avLst/>
          </a:prstGeom>
          <a:noFill/>
          <a:ln w="9525">
            <a:noFill/>
            <a:miter lim="800000"/>
            <a:headEnd/>
            <a:tailEnd/>
          </a:ln>
        </p:spPr>
        <p:txBody>
          <a:bodyPr wrap="none">
            <a:spAutoFit/>
          </a:bodyPr>
          <a:lstStyle/>
          <a:p>
            <a:pPr eaLnBrk="1" hangingPunct="1">
              <a:defRPr/>
            </a:pPr>
            <a:r>
              <a:rPr lang="en-GB" sz="3200" b="1" dirty="0">
                <a:latin typeface="+mn-lt"/>
                <a:cs typeface="+mn-cs"/>
              </a:rPr>
              <a:t>Sounds</a:t>
            </a:r>
          </a:p>
          <a:p>
            <a:pPr eaLnBrk="1" hangingPunct="1">
              <a:defRPr/>
            </a:pPr>
            <a:r>
              <a:rPr lang="en-GB" sz="3200" b="1" dirty="0">
                <a:latin typeface="+mn-lt"/>
                <a:cs typeface="+mn-cs"/>
              </a:rPr>
              <a:t>(phonemes)</a:t>
            </a:r>
          </a:p>
          <a:p>
            <a:pPr eaLnBrk="1" hangingPunct="1">
              <a:defRPr/>
            </a:pPr>
            <a:r>
              <a:rPr lang="en-GB" sz="3200" b="1" dirty="0">
                <a:solidFill>
                  <a:srgbClr val="19C8E9"/>
                </a:solidFill>
                <a:latin typeface="+mn-lt"/>
                <a:cs typeface="+mn-cs"/>
              </a:rPr>
              <a:t>- </a:t>
            </a:r>
            <a:r>
              <a:rPr lang="en-GB" sz="2400" b="1" dirty="0">
                <a:solidFill>
                  <a:srgbClr val="19C8E9"/>
                </a:solidFill>
                <a:latin typeface="+mn-lt"/>
                <a:cs typeface="+mn-cs"/>
              </a:rPr>
              <a:t>down the left</a:t>
            </a:r>
          </a:p>
          <a:p>
            <a:pPr eaLnBrk="1" hangingPunct="1">
              <a:defRPr/>
            </a:pPr>
            <a:r>
              <a:rPr lang="en-GB" sz="2400" b="1" dirty="0">
                <a:solidFill>
                  <a:srgbClr val="19C8E9"/>
                </a:solidFill>
                <a:latin typeface="+mn-lt"/>
                <a:cs typeface="+mn-cs"/>
              </a:rPr>
              <a:t>columns</a:t>
            </a:r>
          </a:p>
        </p:txBody>
      </p:sp>
      <p:sp>
        <p:nvSpPr>
          <p:cNvPr id="93189" name="TextBox 4">
            <a:extLst>
              <a:ext uri="{FF2B5EF4-FFF2-40B4-BE49-F238E27FC236}">
                <a16:creationId xmlns:a16="http://schemas.microsoft.com/office/drawing/2014/main" id="{F45B40A9-C21B-4D2B-B791-FA69EC6A52E6}"/>
              </a:ext>
            </a:extLst>
          </p:cNvPr>
          <p:cNvSpPr txBox="1">
            <a:spLocks noChangeArrowheads="1"/>
          </p:cNvSpPr>
          <p:nvPr/>
        </p:nvSpPr>
        <p:spPr bwMode="auto">
          <a:xfrm>
            <a:off x="419100" y="962025"/>
            <a:ext cx="2625725" cy="1816100"/>
          </a:xfrm>
          <a:prstGeom prst="rect">
            <a:avLst/>
          </a:prstGeom>
          <a:noFill/>
          <a:ln w="9525">
            <a:noFill/>
            <a:miter lim="800000"/>
            <a:headEnd/>
            <a:tailEnd/>
          </a:ln>
        </p:spPr>
        <p:txBody>
          <a:bodyPr wrap="none">
            <a:spAutoFit/>
          </a:bodyPr>
          <a:lstStyle/>
          <a:p>
            <a:pPr eaLnBrk="1" hangingPunct="1">
              <a:defRPr/>
            </a:pPr>
            <a:r>
              <a:rPr lang="en-GB" sz="4000" b="1" dirty="0">
                <a:latin typeface="+mn-lt"/>
                <a:cs typeface="+mn-cs"/>
              </a:rPr>
              <a:t>Graphemes</a:t>
            </a:r>
            <a:endParaRPr lang="en-GB" sz="4000" b="1" dirty="0">
              <a:solidFill>
                <a:srgbClr val="0070C0"/>
              </a:solidFill>
              <a:latin typeface="+mn-lt"/>
              <a:cs typeface="+mn-cs"/>
            </a:endParaRPr>
          </a:p>
          <a:p>
            <a:pPr eaLnBrk="1" hangingPunct="1">
              <a:defRPr/>
            </a:pPr>
            <a:r>
              <a:rPr lang="en-GB" sz="2400" b="1" i="1" dirty="0">
                <a:latin typeface="+mn-lt"/>
                <a:cs typeface="+mn-cs"/>
              </a:rPr>
              <a:t>or spelling</a:t>
            </a:r>
          </a:p>
          <a:p>
            <a:pPr eaLnBrk="1" hangingPunct="1">
              <a:defRPr/>
            </a:pPr>
            <a:r>
              <a:rPr lang="en-GB" sz="2400" b="1" i="1" dirty="0">
                <a:latin typeface="+mn-lt"/>
                <a:cs typeface="+mn-cs"/>
              </a:rPr>
              <a:t>alternatives</a:t>
            </a:r>
          </a:p>
          <a:p>
            <a:pPr eaLnBrk="1" hangingPunct="1">
              <a:defRPr/>
            </a:pPr>
            <a:r>
              <a:rPr lang="en-GB" sz="2400" b="1" dirty="0">
                <a:solidFill>
                  <a:srgbClr val="1AB7D6"/>
                </a:solidFill>
                <a:latin typeface="+mn-lt"/>
                <a:cs typeface="+mn-cs"/>
              </a:rPr>
              <a:t>- across the rows</a:t>
            </a:r>
          </a:p>
        </p:txBody>
      </p:sp>
      <p:sp>
        <p:nvSpPr>
          <p:cNvPr id="23556" name="TextBox 1">
            <a:extLst>
              <a:ext uri="{FF2B5EF4-FFF2-40B4-BE49-F238E27FC236}">
                <a16:creationId xmlns:a16="http://schemas.microsoft.com/office/drawing/2014/main" id="{12E181CF-8C0E-4BE6-AC2E-4E5F39A90658}"/>
              </a:ext>
            </a:extLst>
          </p:cNvPr>
          <p:cNvSpPr txBox="1">
            <a:spLocks noChangeArrowheads="1"/>
          </p:cNvSpPr>
          <p:nvPr/>
        </p:nvSpPr>
        <p:spPr bwMode="auto">
          <a:xfrm>
            <a:off x="3533775" y="1050925"/>
            <a:ext cx="4224338" cy="147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2"/>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2"/>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2"/>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2"/>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2"/>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Calibri" panose="020F0502020204030204" pitchFamily="34" charset="0"/>
              </a:defRPr>
            </a:lvl9pPr>
          </a:lstStyle>
          <a:p>
            <a:pPr eaLnBrk="1" hangingPunct="1">
              <a:spcBef>
                <a:spcPct val="0"/>
              </a:spcBef>
              <a:buFontTx/>
              <a:buNone/>
            </a:pPr>
            <a:r>
              <a:rPr lang="en-US" altLang="en-US" sz="1800" b="1" dirty="0">
                <a:solidFill>
                  <a:srgbClr val="FF0000"/>
                </a:solidFill>
                <a:latin typeface="Arial" panose="020B0604020202020204" pitchFamily="34" charset="0"/>
              </a:rPr>
              <a:t>Graphemes</a:t>
            </a:r>
            <a:r>
              <a:rPr lang="en-US" altLang="en-US" sz="1800" dirty="0">
                <a:solidFill>
                  <a:schemeClr val="tx1"/>
                </a:solidFill>
                <a:latin typeface="Arial" panose="020B0604020202020204" pitchFamily="34" charset="0"/>
              </a:rPr>
              <a:t> are letters or letter groups </a:t>
            </a:r>
            <a:br>
              <a:rPr lang="en-US" altLang="en-US" sz="1800" dirty="0">
                <a:solidFill>
                  <a:schemeClr val="tx1"/>
                </a:solidFill>
                <a:latin typeface="Arial" panose="020B0604020202020204" pitchFamily="34" charset="0"/>
              </a:rPr>
            </a:br>
            <a:r>
              <a:rPr lang="en-US" altLang="en-US" sz="1800" dirty="0">
                <a:solidFill>
                  <a:schemeClr val="tx1"/>
                </a:solidFill>
                <a:latin typeface="Arial" panose="020B0604020202020204" pitchFamily="34" charset="0"/>
              </a:rPr>
              <a:t>that are code for the sounds:</a:t>
            </a:r>
            <a:br>
              <a:rPr lang="en-US" altLang="en-US" sz="1800" dirty="0">
                <a:solidFill>
                  <a:schemeClr val="tx1"/>
                </a:solidFill>
                <a:latin typeface="Arial" panose="020B0604020202020204" pitchFamily="34" charset="0"/>
              </a:rPr>
            </a:br>
            <a:endParaRPr lang="en-US" altLang="en-US" sz="1800" dirty="0">
              <a:solidFill>
                <a:schemeClr val="tx1"/>
              </a:solidFill>
              <a:latin typeface="Arial" panose="020B0604020202020204" pitchFamily="34" charset="0"/>
            </a:endParaRPr>
          </a:p>
          <a:p>
            <a:pPr eaLnBrk="1" hangingPunct="1">
              <a:spcBef>
                <a:spcPct val="0"/>
              </a:spcBef>
              <a:buFontTx/>
              <a:buNone/>
            </a:pPr>
            <a:r>
              <a:rPr lang="en-US" altLang="en-US" sz="1800" dirty="0">
                <a:solidFill>
                  <a:schemeClr val="tx1"/>
                </a:solidFill>
                <a:latin typeface="Arial" panose="020B0604020202020204" pitchFamily="34" charset="0"/>
              </a:rPr>
              <a:t>e.g. sound /ai/    </a:t>
            </a:r>
            <a:r>
              <a:rPr lang="en-US" altLang="en-US" sz="1800" b="1" dirty="0">
                <a:solidFill>
                  <a:srgbClr val="FF0000"/>
                </a:solidFill>
                <a:latin typeface="Arial" panose="020B0604020202020204" pitchFamily="34" charset="0"/>
              </a:rPr>
              <a:t>a</a:t>
            </a:r>
            <a:r>
              <a:rPr lang="en-US" altLang="en-US" sz="1800" dirty="0">
                <a:solidFill>
                  <a:schemeClr val="tx1"/>
                </a:solidFill>
                <a:latin typeface="Arial" panose="020B0604020202020204" pitchFamily="34" charset="0"/>
              </a:rPr>
              <a:t>corn, </a:t>
            </a:r>
            <a:r>
              <a:rPr lang="en-US" altLang="en-US" sz="1800" b="1" dirty="0">
                <a:solidFill>
                  <a:srgbClr val="FF0000"/>
                </a:solidFill>
                <a:latin typeface="Arial" panose="020B0604020202020204" pitchFamily="34" charset="0"/>
              </a:rPr>
              <a:t>ai</a:t>
            </a:r>
            <a:r>
              <a:rPr lang="en-US" altLang="en-US" sz="1800" dirty="0">
                <a:solidFill>
                  <a:schemeClr val="tx1"/>
                </a:solidFill>
                <a:latin typeface="Arial" panose="020B0604020202020204" pitchFamily="34" charset="0"/>
              </a:rPr>
              <a:t>d, pl</a:t>
            </a:r>
            <a:r>
              <a:rPr lang="en-US" altLang="en-US" sz="1800" b="1" dirty="0">
                <a:solidFill>
                  <a:srgbClr val="FF0000"/>
                </a:solidFill>
                <a:latin typeface="Arial" panose="020B0604020202020204" pitchFamily="34" charset="0"/>
              </a:rPr>
              <a:t>ay</a:t>
            </a:r>
            <a:r>
              <a:rPr lang="en-US" altLang="en-US" sz="1800" dirty="0">
                <a:solidFill>
                  <a:schemeClr val="tx1"/>
                </a:solidFill>
                <a:latin typeface="Arial" panose="020B0604020202020204" pitchFamily="34" charset="0"/>
              </a:rPr>
              <a:t>, c</a:t>
            </a:r>
            <a:r>
              <a:rPr lang="en-US" altLang="en-US" sz="1800" b="1" dirty="0">
                <a:solidFill>
                  <a:srgbClr val="FF0000"/>
                </a:solidFill>
                <a:latin typeface="Arial" panose="020B0604020202020204" pitchFamily="34" charset="0"/>
              </a:rPr>
              <a:t>a</a:t>
            </a:r>
            <a:r>
              <a:rPr lang="en-US" altLang="en-US" sz="1800" dirty="0">
                <a:solidFill>
                  <a:schemeClr val="tx1"/>
                </a:solidFill>
                <a:latin typeface="Arial" panose="020B0604020202020204" pitchFamily="34" charset="0"/>
              </a:rPr>
              <a:t>k</a:t>
            </a:r>
            <a:r>
              <a:rPr lang="en-US" altLang="en-US" sz="1800" b="1" dirty="0">
                <a:solidFill>
                  <a:srgbClr val="FF0000"/>
                </a:solidFill>
                <a:latin typeface="Arial" panose="020B0604020202020204" pitchFamily="34" charset="0"/>
              </a:rPr>
              <a:t>e</a:t>
            </a:r>
            <a:r>
              <a:rPr lang="en-US" altLang="en-US" sz="1800" dirty="0">
                <a:solidFill>
                  <a:schemeClr val="tx1"/>
                </a:solidFill>
                <a:latin typeface="Arial" panose="020B0604020202020204" pitchFamily="34" charset="0"/>
              </a:rPr>
              <a:t>, </a:t>
            </a:r>
            <a:br>
              <a:rPr lang="en-US" altLang="en-US" sz="1800" dirty="0">
                <a:solidFill>
                  <a:schemeClr val="tx1"/>
                </a:solidFill>
                <a:latin typeface="Arial" panose="020B0604020202020204" pitchFamily="34" charset="0"/>
              </a:rPr>
            </a:br>
            <a:r>
              <a:rPr lang="en-US" altLang="en-US" sz="1800" dirty="0">
                <a:solidFill>
                  <a:schemeClr val="tx1"/>
                </a:solidFill>
                <a:latin typeface="Arial" panose="020B0604020202020204" pitchFamily="34" charset="0"/>
              </a:rPr>
              <a:t>                          gr</a:t>
            </a:r>
            <a:r>
              <a:rPr lang="en-US" altLang="en-US" sz="1800" b="1" dirty="0">
                <a:solidFill>
                  <a:srgbClr val="FF0000"/>
                </a:solidFill>
                <a:latin typeface="Arial" panose="020B0604020202020204" pitchFamily="34" charset="0"/>
              </a:rPr>
              <a:t>ey</a:t>
            </a:r>
            <a:r>
              <a:rPr lang="en-US" altLang="en-US" sz="1800" dirty="0">
                <a:solidFill>
                  <a:schemeClr val="tx1"/>
                </a:solidFill>
                <a:latin typeface="Arial" panose="020B0604020202020204" pitchFamily="34" charset="0"/>
              </a:rPr>
              <a:t>, sl</a:t>
            </a:r>
            <a:r>
              <a:rPr lang="en-US" altLang="en-US" sz="1800" b="1" dirty="0">
                <a:solidFill>
                  <a:srgbClr val="FF0000"/>
                </a:solidFill>
                <a:latin typeface="Arial" panose="020B0604020202020204" pitchFamily="34" charset="0"/>
              </a:rPr>
              <a:t>eigh</a:t>
            </a:r>
            <a:r>
              <a:rPr lang="en-US" altLang="en-US" sz="1800" dirty="0">
                <a:solidFill>
                  <a:schemeClr val="tx1"/>
                </a:solidFill>
                <a:latin typeface="Arial" panose="020B0604020202020204" pitchFamily="34" charset="0"/>
              </a:rPr>
              <a:t>, str</a:t>
            </a:r>
            <a:r>
              <a:rPr lang="en-US" altLang="en-US" sz="1800" b="1" dirty="0">
                <a:solidFill>
                  <a:srgbClr val="FF0000"/>
                </a:solidFill>
                <a:latin typeface="Arial" panose="020B0604020202020204" pitchFamily="34" charset="0"/>
              </a:rPr>
              <a:t>aigh</a:t>
            </a:r>
            <a:r>
              <a:rPr lang="en-US" altLang="en-US" sz="1800" dirty="0">
                <a:solidFill>
                  <a:schemeClr val="tx1"/>
                </a:solidFill>
                <a:latin typeface="Arial" panose="020B0604020202020204" pitchFamily="34" charset="0"/>
              </a:rPr>
              <a:t>t</a:t>
            </a:r>
          </a:p>
        </p:txBody>
      </p:sp>
      <p:sp>
        <p:nvSpPr>
          <p:cNvPr id="23557" name="TextBox 7">
            <a:extLst>
              <a:ext uri="{FF2B5EF4-FFF2-40B4-BE49-F238E27FC236}">
                <a16:creationId xmlns:a16="http://schemas.microsoft.com/office/drawing/2014/main" id="{A9515A9C-3B3B-45DE-B122-373603066B4C}"/>
              </a:ext>
            </a:extLst>
          </p:cNvPr>
          <p:cNvSpPr txBox="1">
            <a:spLocks noChangeArrowheads="1"/>
          </p:cNvSpPr>
          <p:nvPr/>
        </p:nvSpPr>
        <p:spPr bwMode="auto">
          <a:xfrm>
            <a:off x="3246438" y="3038475"/>
            <a:ext cx="5478462" cy="258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2"/>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2"/>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2"/>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2"/>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2"/>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Calibri" panose="020F0502020204030204" pitchFamily="34" charset="0"/>
              </a:defRPr>
            </a:lvl9pPr>
          </a:lstStyle>
          <a:p>
            <a:pPr eaLnBrk="1" hangingPunct="1">
              <a:spcBef>
                <a:spcPct val="0"/>
              </a:spcBef>
              <a:buFontTx/>
              <a:buNone/>
            </a:pPr>
            <a:r>
              <a:rPr lang="en-US" altLang="en-US" sz="1800">
                <a:solidFill>
                  <a:schemeClr val="tx1"/>
                </a:solidFill>
                <a:latin typeface="Arial" panose="020B0604020202020204" pitchFamily="34" charset="0"/>
              </a:rPr>
              <a:t>The ‘</a:t>
            </a:r>
            <a:r>
              <a:rPr lang="en-US" altLang="en-US" sz="1800" b="1">
                <a:solidFill>
                  <a:schemeClr val="tx1"/>
                </a:solidFill>
                <a:latin typeface="Arial" panose="020B0604020202020204" pitchFamily="34" charset="0"/>
              </a:rPr>
              <a:t>sounds</a:t>
            </a:r>
            <a:r>
              <a:rPr lang="en-US" altLang="en-US" sz="1800">
                <a:solidFill>
                  <a:schemeClr val="tx1"/>
                </a:solidFill>
                <a:latin typeface="Arial" panose="020B0604020202020204" pitchFamily="34" charset="0"/>
              </a:rPr>
              <a:t>’ are the ‘</a:t>
            </a:r>
            <a:r>
              <a:rPr lang="en-US" altLang="en-US" sz="1800" b="1">
                <a:solidFill>
                  <a:srgbClr val="FF0000"/>
                </a:solidFill>
                <a:latin typeface="Arial" panose="020B0604020202020204" pitchFamily="34" charset="0"/>
              </a:rPr>
              <a:t>phonemes</a:t>
            </a:r>
            <a:r>
              <a:rPr lang="en-US" altLang="en-US" sz="1800">
                <a:solidFill>
                  <a:schemeClr val="tx1"/>
                </a:solidFill>
                <a:latin typeface="Arial" panose="020B0604020202020204" pitchFamily="34" charset="0"/>
              </a:rPr>
              <a:t>’, </a:t>
            </a:r>
            <a:br>
              <a:rPr lang="en-US" altLang="en-US" sz="1800">
                <a:solidFill>
                  <a:schemeClr val="tx1"/>
                </a:solidFill>
                <a:latin typeface="Arial" panose="020B0604020202020204" pitchFamily="34" charset="0"/>
              </a:rPr>
            </a:br>
            <a:r>
              <a:rPr lang="en-US" altLang="en-US" sz="1800">
                <a:solidFill>
                  <a:schemeClr val="tx1"/>
                </a:solidFill>
                <a:latin typeface="Arial" panose="020B0604020202020204" pitchFamily="34" charset="0"/>
              </a:rPr>
              <a:t>these are the smallest sounds of speech</a:t>
            </a:r>
            <a:br>
              <a:rPr lang="en-US" altLang="en-US" sz="1800">
                <a:solidFill>
                  <a:schemeClr val="tx1"/>
                </a:solidFill>
                <a:latin typeface="Arial" panose="020B0604020202020204" pitchFamily="34" charset="0"/>
              </a:rPr>
            </a:br>
            <a:r>
              <a:rPr lang="en-US" altLang="en-US" sz="1800">
                <a:solidFill>
                  <a:schemeClr val="tx1"/>
                </a:solidFill>
                <a:latin typeface="Arial" panose="020B0604020202020204" pitchFamily="34" charset="0"/>
              </a:rPr>
              <a:t>that change the meaning of a word:</a:t>
            </a:r>
          </a:p>
          <a:p>
            <a:pPr eaLnBrk="1" hangingPunct="1">
              <a:spcBef>
                <a:spcPct val="0"/>
              </a:spcBef>
              <a:buFontTx/>
              <a:buNone/>
            </a:pPr>
            <a:br>
              <a:rPr lang="en-US" altLang="en-US" sz="1800">
                <a:solidFill>
                  <a:schemeClr val="tx1"/>
                </a:solidFill>
                <a:latin typeface="Arial" panose="020B0604020202020204" pitchFamily="34" charset="0"/>
              </a:rPr>
            </a:br>
            <a:r>
              <a:rPr lang="en-US" altLang="en-US" sz="1800">
                <a:solidFill>
                  <a:schemeClr val="tx1"/>
                </a:solidFill>
                <a:latin typeface="Arial" panose="020B0604020202020204" pitchFamily="34" charset="0"/>
              </a:rPr>
              <a:t>e.g. /</a:t>
            </a:r>
            <a:r>
              <a:rPr lang="en-US" altLang="en-US" sz="1800" b="1">
                <a:solidFill>
                  <a:srgbClr val="0070C0"/>
                </a:solidFill>
                <a:latin typeface="Arial" panose="020B0604020202020204" pitchFamily="34" charset="0"/>
              </a:rPr>
              <a:t>b</a:t>
            </a:r>
            <a:r>
              <a:rPr lang="en-US" altLang="en-US" sz="1800">
                <a:solidFill>
                  <a:schemeClr val="tx1"/>
                </a:solidFill>
                <a:latin typeface="Arial" panose="020B0604020202020204" pitchFamily="34" charset="0"/>
              </a:rPr>
              <a:t>/ /oa/ /t/ compared to /</a:t>
            </a:r>
            <a:r>
              <a:rPr lang="en-US" altLang="en-US" sz="1800" b="1">
                <a:solidFill>
                  <a:srgbClr val="0070C0"/>
                </a:solidFill>
                <a:latin typeface="Arial" panose="020B0604020202020204" pitchFamily="34" charset="0"/>
              </a:rPr>
              <a:t>k</a:t>
            </a:r>
            <a:r>
              <a:rPr lang="en-US" altLang="en-US" sz="1800">
                <a:solidFill>
                  <a:schemeClr val="tx1"/>
                </a:solidFill>
                <a:latin typeface="Arial" panose="020B0604020202020204" pitchFamily="34" charset="0"/>
              </a:rPr>
              <a:t>/ /oa/ /t/</a:t>
            </a:r>
          </a:p>
          <a:p>
            <a:pPr eaLnBrk="1" hangingPunct="1">
              <a:spcBef>
                <a:spcPct val="0"/>
              </a:spcBef>
              <a:buFontTx/>
              <a:buNone/>
            </a:pPr>
            <a:endParaRPr lang="en-US" altLang="en-US" sz="1800">
              <a:solidFill>
                <a:schemeClr val="tx1"/>
              </a:solidFill>
              <a:latin typeface="Arial" panose="020B0604020202020204" pitchFamily="34" charset="0"/>
            </a:endParaRPr>
          </a:p>
          <a:p>
            <a:pPr eaLnBrk="1" hangingPunct="1">
              <a:spcBef>
                <a:spcPct val="0"/>
              </a:spcBef>
              <a:buFontTx/>
              <a:buNone/>
            </a:pPr>
            <a:r>
              <a:rPr lang="en-US" altLang="en-US" sz="1800">
                <a:solidFill>
                  <a:schemeClr val="tx1"/>
                </a:solidFill>
                <a:latin typeface="Arial" panose="020B0604020202020204" pitchFamily="34" charset="0"/>
              </a:rPr>
              <a:t>Some ‘sounds’ are </a:t>
            </a:r>
            <a:r>
              <a:rPr lang="en-US" altLang="en-US" sz="1800" b="1">
                <a:solidFill>
                  <a:srgbClr val="FF0000"/>
                </a:solidFill>
                <a:latin typeface="Arial" panose="020B0604020202020204" pitchFamily="34" charset="0"/>
              </a:rPr>
              <a:t>two phonemes combined</a:t>
            </a:r>
            <a:r>
              <a:rPr lang="en-US" altLang="en-US" sz="1800">
                <a:solidFill>
                  <a:schemeClr val="tx1"/>
                </a:solidFill>
                <a:latin typeface="Arial" panose="020B0604020202020204" pitchFamily="34" charset="0"/>
              </a:rPr>
              <a:t>:</a:t>
            </a:r>
          </a:p>
          <a:p>
            <a:pPr eaLnBrk="1" hangingPunct="1">
              <a:spcBef>
                <a:spcPct val="0"/>
              </a:spcBef>
              <a:buFontTx/>
              <a:buNone/>
            </a:pPr>
            <a:br>
              <a:rPr lang="en-US" altLang="en-US" sz="1800">
                <a:solidFill>
                  <a:schemeClr val="tx1"/>
                </a:solidFill>
                <a:latin typeface="Arial" panose="020B0604020202020204" pitchFamily="34" charset="0"/>
              </a:rPr>
            </a:br>
            <a:r>
              <a:rPr lang="en-US" altLang="en-US" sz="1800">
                <a:solidFill>
                  <a:schemeClr val="tx1"/>
                </a:solidFill>
                <a:latin typeface="Arial" panose="020B0604020202020204" pitchFamily="34" charset="0"/>
              </a:rPr>
              <a:t>e.g. letter </a:t>
            </a:r>
            <a:r>
              <a:rPr lang="en-US" altLang="en-US" sz="1800" b="1">
                <a:solidFill>
                  <a:schemeClr val="tx1"/>
                </a:solidFill>
                <a:latin typeface="Arial" panose="020B0604020202020204" pitchFamily="34" charset="0"/>
              </a:rPr>
              <a:t>x </a:t>
            </a:r>
            <a:r>
              <a:rPr lang="en-US" altLang="en-US" sz="1800">
                <a:solidFill>
                  <a:schemeClr val="tx1"/>
                </a:solidFill>
                <a:latin typeface="Arial" panose="020B0604020202020204" pitchFamily="34" charset="0"/>
              </a:rPr>
              <a:t>in ‘fo</a:t>
            </a:r>
            <a:r>
              <a:rPr lang="en-US" altLang="en-US" sz="1800" b="1">
                <a:solidFill>
                  <a:schemeClr val="tx1"/>
                </a:solidFill>
                <a:latin typeface="Arial" panose="020B0604020202020204" pitchFamily="34" charset="0"/>
              </a:rPr>
              <a:t>x</a:t>
            </a:r>
            <a:r>
              <a:rPr lang="en-US" altLang="en-US" sz="1800">
                <a:solidFill>
                  <a:schemeClr val="tx1"/>
                </a:solidFill>
                <a:latin typeface="Arial" panose="020B0604020202020204" pitchFamily="34" charset="0"/>
              </a:rPr>
              <a:t>’ is code for two phonemes  /</a:t>
            </a:r>
            <a:r>
              <a:rPr lang="en-US" altLang="en-US" sz="1800" b="1">
                <a:solidFill>
                  <a:srgbClr val="0070C0"/>
                </a:solidFill>
                <a:latin typeface="Arial" panose="020B0604020202020204" pitchFamily="34" charset="0"/>
              </a:rPr>
              <a:t>k</a:t>
            </a:r>
            <a:r>
              <a:rPr lang="en-US" altLang="en-US" sz="1800">
                <a:solidFill>
                  <a:schemeClr val="tx1"/>
                </a:solidFill>
                <a:latin typeface="Arial" panose="020B0604020202020204" pitchFamily="34" charset="0"/>
              </a:rPr>
              <a:t>+</a:t>
            </a:r>
            <a:r>
              <a:rPr lang="en-US" altLang="en-US" sz="1800" b="1">
                <a:solidFill>
                  <a:srgbClr val="0070C0"/>
                </a:solidFill>
                <a:latin typeface="Arial" panose="020B0604020202020204" pitchFamily="34" charset="0"/>
              </a:rPr>
              <a:t>s</a:t>
            </a:r>
            <a:r>
              <a:rPr lang="en-US" altLang="en-US" sz="1800">
                <a:solidFill>
                  <a:schemeClr val="tx1"/>
                </a:solidFill>
                <a:latin typeface="Arial" panose="020B0604020202020204" pitchFamily="34" charset="0"/>
              </a:rPr>
              <a:t>/</a:t>
            </a:r>
          </a:p>
        </p:txBody>
      </p:sp>
      <p:sp>
        <p:nvSpPr>
          <p:cNvPr id="23558" name="TextBox 3">
            <a:extLst>
              <a:ext uri="{FF2B5EF4-FFF2-40B4-BE49-F238E27FC236}">
                <a16:creationId xmlns:a16="http://schemas.microsoft.com/office/drawing/2014/main" id="{322E1012-CADE-4746-A8ED-4E11F67E5904}"/>
              </a:ext>
            </a:extLst>
          </p:cNvPr>
          <p:cNvSpPr txBox="1">
            <a:spLocks noChangeArrowheads="1"/>
          </p:cNvSpPr>
          <p:nvPr/>
        </p:nvSpPr>
        <p:spPr bwMode="auto">
          <a:xfrm>
            <a:off x="2700338" y="5761038"/>
            <a:ext cx="589121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2"/>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2"/>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2"/>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2"/>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2"/>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Calibri" panose="020F0502020204030204" pitchFamily="34" charset="0"/>
              </a:defRPr>
            </a:lvl9pPr>
          </a:lstStyle>
          <a:p>
            <a:pPr eaLnBrk="1" hangingPunct="1">
              <a:spcBef>
                <a:spcPct val="0"/>
              </a:spcBef>
              <a:buFontTx/>
              <a:buNone/>
            </a:pPr>
            <a:r>
              <a:rPr lang="en-US" altLang="en-US" sz="1800" i="1">
                <a:solidFill>
                  <a:srgbClr val="002060"/>
                </a:solidFill>
                <a:latin typeface="Arial" panose="020B0604020202020204" pitchFamily="34" charset="0"/>
              </a:rPr>
              <a:t>There are around 44 phonemes in the English language</a:t>
            </a:r>
            <a:br>
              <a:rPr lang="en-US" altLang="en-US" sz="1800" i="1">
                <a:solidFill>
                  <a:srgbClr val="002060"/>
                </a:solidFill>
                <a:latin typeface="Arial" panose="020B0604020202020204" pitchFamily="34" charset="0"/>
              </a:rPr>
            </a:br>
            <a:r>
              <a:rPr lang="en-US" altLang="en-US" sz="1800" i="1">
                <a:solidFill>
                  <a:srgbClr val="002060"/>
                </a:solidFill>
                <a:latin typeface="Arial" panose="020B0604020202020204" pitchFamily="34" charset="0"/>
              </a:rPr>
              <a:t>but 50 ‘units of sound’ on the FP Alphabetic Code Chart</a:t>
            </a:r>
            <a:r>
              <a:rPr lang="en-US" altLang="en-US" sz="1800">
                <a:solidFill>
                  <a:srgbClr val="002060"/>
                </a:solidFill>
                <a:latin typeface="Arial" panose="020B0604020202020204" pitchFamily="34" charset="0"/>
              </a:rPr>
              <a:t>.</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Content Placeholder 2">
            <a:extLst>
              <a:ext uri="{FF2B5EF4-FFF2-40B4-BE49-F238E27FC236}">
                <a16:creationId xmlns:a16="http://schemas.microsoft.com/office/drawing/2014/main" id="{0CAFECED-DED1-43FA-A0EF-A28DB19E2F50}"/>
              </a:ext>
            </a:extLst>
          </p:cNvPr>
          <p:cNvSpPr>
            <a:spLocks noGrp="1"/>
          </p:cNvSpPr>
          <p:nvPr>
            <p:ph idx="1"/>
          </p:nvPr>
        </p:nvSpPr>
        <p:spPr>
          <a:xfrm>
            <a:off x="696913" y="419100"/>
            <a:ext cx="7848600" cy="5181600"/>
          </a:xfrm>
        </p:spPr>
        <p:txBody>
          <a:bodyPr/>
          <a:lstStyle/>
          <a:p>
            <a:pPr marL="0" indent="0" algn="ctr" eaLnBrk="1" hangingPunct="1">
              <a:buFont typeface="Arial" charset="0"/>
              <a:buNone/>
              <a:defRPr/>
            </a:pPr>
            <a:r>
              <a:rPr lang="en-GB" sz="5400" b="1" dirty="0">
                <a:solidFill>
                  <a:schemeClr val="tx1"/>
                </a:solidFill>
              </a:rPr>
              <a:t>The </a:t>
            </a:r>
            <a:r>
              <a:rPr lang="en-GB" sz="5400" b="1" dirty="0">
                <a:solidFill>
                  <a:srgbClr val="FF0000"/>
                </a:solidFill>
              </a:rPr>
              <a:t>three</a:t>
            </a:r>
            <a:r>
              <a:rPr lang="en-GB" sz="5400" b="1" dirty="0">
                <a:solidFill>
                  <a:schemeClr val="tx1"/>
                </a:solidFill>
              </a:rPr>
              <a:t> complexities of the alphabetic code:</a:t>
            </a:r>
          </a:p>
          <a:p>
            <a:pPr marL="514350" indent="-514350" eaLnBrk="1" hangingPunct="1">
              <a:buFont typeface="+mj-lt"/>
              <a:buAutoNum type="arabicPeriod"/>
              <a:defRPr/>
            </a:pPr>
            <a:r>
              <a:rPr lang="en-GB" b="1" dirty="0">
                <a:solidFill>
                  <a:srgbClr val="002060"/>
                </a:solidFill>
              </a:rPr>
              <a:t>One </a:t>
            </a:r>
            <a:r>
              <a:rPr lang="en-GB" b="1" dirty="0">
                <a:solidFill>
                  <a:srgbClr val="F013AF"/>
                </a:solidFill>
              </a:rPr>
              <a:t>sound</a:t>
            </a:r>
            <a:r>
              <a:rPr lang="en-GB" b="1" dirty="0">
                <a:solidFill>
                  <a:srgbClr val="002060"/>
                </a:solidFill>
              </a:rPr>
              <a:t> can be represented by one, two, three or four letters.</a:t>
            </a:r>
          </a:p>
          <a:p>
            <a:pPr marL="514350" indent="-514350" eaLnBrk="1" hangingPunct="1">
              <a:buFont typeface="+mj-lt"/>
              <a:buAutoNum type="arabicPeriod"/>
              <a:defRPr/>
            </a:pPr>
            <a:r>
              <a:rPr lang="en-GB" b="1" dirty="0">
                <a:solidFill>
                  <a:srgbClr val="002060"/>
                </a:solidFill>
              </a:rPr>
              <a:t>One </a:t>
            </a:r>
            <a:r>
              <a:rPr lang="en-GB" b="1" dirty="0">
                <a:solidFill>
                  <a:srgbClr val="F013AF"/>
                </a:solidFill>
              </a:rPr>
              <a:t>sound</a:t>
            </a:r>
            <a:r>
              <a:rPr lang="en-GB" b="1" dirty="0">
                <a:solidFill>
                  <a:srgbClr val="002060"/>
                </a:solidFill>
              </a:rPr>
              <a:t> can have many spelling alternatives.</a:t>
            </a:r>
          </a:p>
          <a:p>
            <a:pPr marL="514350" indent="-514350" eaLnBrk="1" hangingPunct="1">
              <a:buFont typeface="+mj-lt"/>
              <a:buAutoNum type="arabicPeriod"/>
              <a:defRPr/>
            </a:pPr>
            <a:r>
              <a:rPr lang="en-GB" b="1" dirty="0">
                <a:solidFill>
                  <a:srgbClr val="002060"/>
                </a:solidFill>
              </a:rPr>
              <a:t>One </a:t>
            </a:r>
            <a:r>
              <a:rPr lang="en-GB" b="1" dirty="0">
                <a:solidFill>
                  <a:srgbClr val="F013AF"/>
                </a:solidFill>
              </a:rPr>
              <a:t>grapheme</a:t>
            </a:r>
            <a:r>
              <a:rPr lang="en-GB" b="1" dirty="0">
                <a:solidFill>
                  <a:srgbClr val="002060"/>
                </a:solidFill>
              </a:rPr>
              <a:t> (letter or letter group) can be code for different sounds.</a:t>
            </a:r>
            <a:endParaRPr lang="en-US" dirty="0">
              <a:solidFill>
                <a:srgbClr val="002060"/>
              </a:solidFill>
            </a:endParaRPr>
          </a:p>
        </p:txBody>
      </p:sp>
      <p:sp>
        <p:nvSpPr>
          <p:cNvPr id="25603" name="TextBox 2">
            <a:extLst>
              <a:ext uri="{FF2B5EF4-FFF2-40B4-BE49-F238E27FC236}">
                <a16:creationId xmlns:a16="http://schemas.microsoft.com/office/drawing/2014/main" id="{DD3984AA-94D5-43AC-A701-02B4DFDED86E}"/>
              </a:ext>
            </a:extLst>
          </p:cNvPr>
          <p:cNvSpPr txBox="1">
            <a:spLocks noChangeArrowheads="1"/>
          </p:cNvSpPr>
          <p:nvPr/>
        </p:nvSpPr>
        <p:spPr bwMode="auto">
          <a:xfrm>
            <a:off x="1217613" y="5338763"/>
            <a:ext cx="705961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2"/>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2"/>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2"/>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2"/>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2"/>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Calibri" panose="020F0502020204030204" pitchFamily="34" charset="0"/>
              </a:defRPr>
            </a:lvl9pPr>
          </a:lstStyle>
          <a:p>
            <a:pPr eaLnBrk="1" hangingPunct="1">
              <a:spcBef>
                <a:spcPct val="0"/>
              </a:spcBef>
              <a:buFontTx/>
              <a:buNone/>
            </a:pPr>
            <a:r>
              <a:rPr lang="en-GB" altLang="en-US" sz="2800" b="1">
                <a:solidFill>
                  <a:srgbClr val="FF0000"/>
                </a:solidFill>
                <a:latin typeface="Arial" panose="020B0604020202020204" pitchFamily="34" charset="0"/>
              </a:rPr>
              <a:t>(That is, can be pronounced differently!)</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7" name="Rectangle 3">
            <a:extLst>
              <a:ext uri="{FF2B5EF4-FFF2-40B4-BE49-F238E27FC236}">
                <a16:creationId xmlns:a16="http://schemas.microsoft.com/office/drawing/2014/main" id="{66A31D73-EF3D-4C17-B7D4-3C0B9D075FE1}"/>
              </a:ext>
            </a:extLst>
          </p:cNvPr>
          <p:cNvSpPr>
            <a:spLocks noGrp="1"/>
          </p:cNvSpPr>
          <p:nvPr>
            <p:ph type="body" idx="1"/>
          </p:nvPr>
        </p:nvSpPr>
        <p:spPr>
          <a:xfrm>
            <a:off x="457200" y="493713"/>
            <a:ext cx="8229600" cy="5632450"/>
          </a:xfrm>
        </p:spPr>
        <p:txBody>
          <a:bodyPr/>
          <a:lstStyle/>
          <a:p>
            <a:pPr marL="0" indent="0" algn="ctr" eaLnBrk="1" hangingPunct="1">
              <a:lnSpc>
                <a:spcPct val="90000"/>
              </a:lnSpc>
              <a:buFont typeface="Arial" charset="0"/>
              <a:buNone/>
              <a:defRPr/>
            </a:pPr>
            <a:r>
              <a:rPr lang="en-GB" sz="3600" b="1" dirty="0">
                <a:solidFill>
                  <a:srgbClr val="002060"/>
                </a:solidFill>
              </a:rPr>
              <a:t>Examples of three complexities:</a:t>
            </a:r>
            <a:endParaRPr lang="en-GB" sz="3600" dirty="0">
              <a:solidFill>
                <a:srgbClr val="002060"/>
              </a:solidFill>
            </a:endParaRPr>
          </a:p>
          <a:p>
            <a:pPr marL="609600" indent="-609600" eaLnBrk="1" hangingPunct="1">
              <a:lnSpc>
                <a:spcPct val="90000"/>
              </a:lnSpc>
              <a:buFont typeface="Arial" charset="0"/>
              <a:buAutoNum type="arabicPeriod"/>
              <a:defRPr/>
            </a:pPr>
            <a:r>
              <a:rPr lang="en-GB" sz="2400" dirty="0">
                <a:solidFill>
                  <a:srgbClr val="002060"/>
                </a:solidFill>
              </a:rPr>
              <a:t>One sound can be represented by one, two, three or four letters; </a:t>
            </a:r>
            <a:br>
              <a:rPr lang="en-GB" sz="2400" dirty="0"/>
            </a:br>
            <a:r>
              <a:rPr lang="en-GB" sz="2400" dirty="0">
                <a:solidFill>
                  <a:srgbClr val="002060"/>
                </a:solidFill>
              </a:rPr>
              <a:t>e.g.  </a:t>
            </a:r>
            <a:r>
              <a:rPr lang="en-GB" sz="2400" b="1" u="sng" dirty="0">
                <a:solidFill>
                  <a:srgbClr val="F013AF"/>
                </a:solidFill>
              </a:rPr>
              <a:t>b</a:t>
            </a:r>
            <a:r>
              <a:rPr lang="en-GB" sz="2400" dirty="0">
                <a:solidFill>
                  <a:schemeClr val="tx1"/>
                </a:solidFill>
              </a:rPr>
              <a:t>at</a:t>
            </a:r>
            <a:r>
              <a:rPr lang="en-GB" sz="2400" dirty="0">
                <a:solidFill>
                  <a:srgbClr val="F013AF"/>
                </a:solidFill>
              </a:rPr>
              <a:t>    </a:t>
            </a:r>
            <a:r>
              <a:rPr lang="en-GB" sz="2400" b="1" u="sng" dirty="0">
                <a:solidFill>
                  <a:srgbClr val="F013AF"/>
                </a:solidFill>
              </a:rPr>
              <a:t>sh</a:t>
            </a:r>
            <a:r>
              <a:rPr lang="en-GB" sz="2400" dirty="0">
                <a:solidFill>
                  <a:schemeClr val="tx1"/>
                </a:solidFill>
              </a:rPr>
              <a:t>eep</a:t>
            </a:r>
            <a:r>
              <a:rPr lang="en-GB" sz="2400" dirty="0">
                <a:solidFill>
                  <a:srgbClr val="F013AF"/>
                </a:solidFill>
              </a:rPr>
              <a:t>    </a:t>
            </a:r>
            <a:r>
              <a:rPr lang="en-GB" sz="2400" dirty="0">
                <a:solidFill>
                  <a:schemeClr val="tx1"/>
                </a:solidFill>
              </a:rPr>
              <a:t>h</a:t>
            </a:r>
            <a:r>
              <a:rPr lang="en-GB" sz="2400" b="1" u="sng" dirty="0">
                <a:solidFill>
                  <a:srgbClr val="F013AF"/>
                </a:solidFill>
              </a:rPr>
              <a:t>air</a:t>
            </a:r>
            <a:r>
              <a:rPr lang="en-GB" sz="2400" dirty="0">
                <a:solidFill>
                  <a:srgbClr val="F013AF"/>
                </a:solidFill>
              </a:rPr>
              <a:t>    </a:t>
            </a:r>
            <a:r>
              <a:rPr lang="en-GB" sz="2400" b="1" u="sng" dirty="0">
                <a:solidFill>
                  <a:srgbClr val="F013AF"/>
                </a:solidFill>
              </a:rPr>
              <a:t>eigh</a:t>
            </a:r>
            <a:r>
              <a:rPr lang="en-GB" sz="2400" dirty="0">
                <a:solidFill>
                  <a:schemeClr val="tx1"/>
                </a:solidFill>
              </a:rPr>
              <a:t>t</a:t>
            </a:r>
          </a:p>
          <a:p>
            <a:pPr marL="609600" indent="-609600" eaLnBrk="1" hangingPunct="1">
              <a:lnSpc>
                <a:spcPct val="90000"/>
              </a:lnSpc>
              <a:buFont typeface="Arial" charset="0"/>
              <a:buAutoNum type="arabicPeriod"/>
              <a:defRPr/>
            </a:pPr>
            <a:endParaRPr lang="en-GB" sz="2400" dirty="0">
              <a:solidFill>
                <a:srgbClr val="F013AF"/>
              </a:solidFill>
            </a:endParaRPr>
          </a:p>
          <a:p>
            <a:pPr marL="609600" indent="-609600" eaLnBrk="1" hangingPunct="1">
              <a:lnSpc>
                <a:spcPct val="90000"/>
              </a:lnSpc>
              <a:buFont typeface="Arial" charset="0"/>
              <a:buAutoNum type="arabicPeriod"/>
              <a:defRPr/>
            </a:pPr>
            <a:r>
              <a:rPr lang="en-GB" sz="2400" dirty="0">
                <a:solidFill>
                  <a:srgbClr val="002060"/>
                </a:solidFill>
              </a:rPr>
              <a:t>One sound can be represented by more than one spelling alternative, sometimes many!</a:t>
            </a:r>
            <a:br>
              <a:rPr lang="en-GB" sz="2400" dirty="0"/>
            </a:br>
            <a:r>
              <a:rPr lang="en-GB" sz="2400" dirty="0">
                <a:solidFill>
                  <a:srgbClr val="002060"/>
                </a:solidFill>
              </a:rPr>
              <a:t>e.g.  </a:t>
            </a:r>
            <a:r>
              <a:rPr lang="en-GB" sz="2400" b="1" dirty="0">
                <a:solidFill>
                  <a:srgbClr val="F013AF"/>
                </a:solidFill>
              </a:rPr>
              <a:t>The sound </a:t>
            </a:r>
            <a:r>
              <a:rPr lang="en-GB" sz="2400" b="1" dirty="0">
                <a:solidFill>
                  <a:schemeClr val="tx1"/>
                </a:solidFill>
              </a:rPr>
              <a:t>/</a:t>
            </a:r>
            <a:r>
              <a:rPr lang="en-GB" sz="2400" b="1" dirty="0">
                <a:solidFill>
                  <a:srgbClr val="FF0000"/>
                </a:solidFill>
              </a:rPr>
              <a:t>or</a:t>
            </a:r>
            <a:r>
              <a:rPr lang="en-GB" sz="2400" b="1" dirty="0">
                <a:solidFill>
                  <a:schemeClr val="tx1"/>
                </a:solidFill>
              </a:rPr>
              <a:t>/</a:t>
            </a:r>
            <a:r>
              <a:rPr lang="en-GB" sz="2400" b="1" dirty="0">
                <a:solidFill>
                  <a:srgbClr val="F05BE3"/>
                </a:solidFill>
              </a:rPr>
              <a:t> </a:t>
            </a:r>
            <a:r>
              <a:rPr lang="en-GB" sz="2400" b="1" dirty="0">
                <a:solidFill>
                  <a:srgbClr val="F013AF"/>
                </a:solidFill>
              </a:rPr>
              <a:t>can be written as: or, aw, our, au, al, oar, </a:t>
            </a:r>
            <a:r>
              <a:rPr lang="en-GB" sz="2400" b="1" dirty="0" err="1">
                <a:solidFill>
                  <a:srgbClr val="F013AF"/>
                </a:solidFill>
              </a:rPr>
              <a:t>oor</a:t>
            </a:r>
            <a:r>
              <a:rPr lang="en-GB" sz="2400" b="1" dirty="0">
                <a:solidFill>
                  <a:srgbClr val="F013AF"/>
                </a:solidFill>
              </a:rPr>
              <a:t>, ore, </a:t>
            </a:r>
            <a:r>
              <a:rPr lang="en-GB" sz="2400" b="1" dirty="0" err="1">
                <a:solidFill>
                  <a:srgbClr val="F013AF"/>
                </a:solidFill>
              </a:rPr>
              <a:t>augh</a:t>
            </a:r>
            <a:r>
              <a:rPr lang="en-GB" sz="2400" b="1" dirty="0">
                <a:solidFill>
                  <a:srgbClr val="F013AF"/>
                </a:solidFill>
              </a:rPr>
              <a:t>, </a:t>
            </a:r>
            <a:r>
              <a:rPr lang="en-GB" sz="2400" b="1" dirty="0" err="1">
                <a:solidFill>
                  <a:srgbClr val="F013AF"/>
                </a:solidFill>
              </a:rPr>
              <a:t>ough</a:t>
            </a:r>
            <a:r>
              <a:rPr lang="en-GB" sz="2400" b="1" dirty="0">
                <a:solidFill>
                  <a:srgbClr val="F013AF"/>
                </a:solidFill>
              </a:rPr>
              <a:t>, </a:t>
            </a:r>
            <a:r>
              <a:rPr lang="en-GB" sz="2400" b="1" dirty="0">
                <a:solidFill>
                  <a:srgbClr val="F05BE3"/>
                </a:solidFill>
              </a:rPr>
              <a:t>(</a:t>
            </a:r>
            <a:r>
              <a:rPr lang="en-GB" sz="2400" b="1" dirty="0">
                <a:solidFill>
                  <a:schemeClr val="tx1">
                    <a:lumMod val="50000"/>
                    <a:lumOff val="50000"/>
                  </a:schemeClr>
                </a:solidFill>
              </a:rPr>
              <a:t>w</a:t>
            </a:r>
            <a:r>
              <a:rPr lang="en-GB" sz="2400" b="1" dirty="0">
                <a:solidFill>
                  <a:srgbClr val="F05BE3"/>
                </a:solidFill>
              </a:rPr>
              <a:t>)</a:t>
            </a:r>
            <a:r>
              <a:rPr lang="en-GB" sz="2400" b="1" dirty="0" err="1">
                <a:solidFill>
                  <a:srgbClr val="F013AF"/>
                </a:solidFill>
              </a:rPr>
              <a:t>ar</a:t>
            </a:r>
            <a:r>
              <a:rPr lang="en-GB" sz="2400" b="1" dirty="0">
                <a:solidFill>
                  <a:srgbClr val="F05BE3"/>
                </a:solidFill>
              </a:rPr>
              <a:t>, (</a:t>
            </a:r>
            <a:r>
              <a:rPr lang="en-GB" sz="2400" b="1" dirty="0" err="1">
                <a:solidFill>
                  <a:schemeClr val="tx1">
                    <a:lumMod val="50000"/>
                    <a:lumOff val="50000"/>
                  </a:schemeClr>
                </a:solidFill>
              </a:rPr>
              <a:t>qu</a:t>
            </a:r>
            <a:r>
              <a:rPr lang="en-GB" sz="2400" b="1" dirty="0">
                <a:solidFill>
                  <a:srgbClr val="F05BE3"/>
                </a:solidFill>
              </a:rPr>
              <a:t>)</a:t>
            </a:r>
            <a:r>
              <a:rPr lang="en-GB" sz="2400" b="1" dirty="0" err="1">
                <a:solidFill>
                  <a:srgbClr val="F013AF"/>
                </a:solidFill>
              </a:rPr>
              <a:t>ar</a:t>
            </a:r>
            <a:r>
              <a:rPr lang="en-GB" sz="2400" b="1" dirty="0">
                <a:solidFill>
                  <a:srgbClr val="F05BE3"/>
                </a:solidFill>
              </a:rPr>
              <a:t>, (</a:t>
            </a:r>
            <a:r>
              <a:rPr lang="en-GB" sz="2400" b="1" dirty="0">
                <a:solidFill>
                  <a:schemeClr val="tx1">
                    <a:lumMod val="50000"/>
                    <a:lumOff val="50000"/>
                  </a:schemeClr>
                </a:solidFill>
              </a:rPr>
              <a:t>w</a:t>
            </a:r>
            <a:r>
              <a:rPr lang="en-GB" sz="2400" b="1" dirty="0">
                <a:solidFill>
                  <a:srgbClr val="F05BE3"/>
                </a:solidFill>
              </a:rPr>
              <a:t>)</a:t>
            </a:r>
            <a:r>
              <a:rPr lang="en-GB" sz="2400" b="1" dirty="0">
                <a:solidFill>
                  <a:srgbClr val="F013AF"/>
                </a:solidFill>
              </a:rPr>
              <a:t>a</a:t>
            </a:r>
          </a:p>
          <a:p>
            <a:pPr marL="609600" indent="-609600" eaLnBrk="1" hangingPunct="1">
              <a:lnSpc>
                <a:spcPct val="90000"/>
              </a:lnSpc>
              <a:buFont typeface="Arial" charset="0"/>
              <a:buAutoNum type="arabicPeriod"/>
              <a:defRPr/>
            </a:pPr>
            <a:endParaRPr lang="en-GB" sz="2400" dirty="0">
              <a:solidFill>
                <a:srgbClr val="F013AF"/>
              </a:solidFill>
            </a:endParaRPr>
          </a:p>
          <a:p>
            <a:pPr marL="609600" indent="-609600" eaLnBrk="1" hangingPunct="1">
              <a:lnSpc>
                <a:spcPct val="90000"/>
              </a:lnSpc>
              <a:buFont typeface="Arial" charset="0"/>
              <a:buAutoNum type="arabicPeriod"/>
              <a:defRPr/>
            </a:pPr>
            <a:r>
              <a:rPr lang="en-GB" sz="2400" dirty="0">
                <a:solidFill>
                  <a:srgbClr val="002060"/>
                </a:solidFill>
              </a:rPr>
              <a:t>One grapheme (letter or letter group) can have different pronunciations;</a:t>
            </a:r>
            <a:br>
              <a:rPr lang="en-GB" sz="2400" dirty="0"/>
            </a:br>
            <a:r>
              <a:rPr lang="en-GB" sz="2400" dirty="0"/>
              <a:t>                </a:t>
            </a:r>
            <a:r>
              <a:rPr lang="en-GB" sz="2400" dirty="0">
                <a:solidFill>
                  <a:srgbClr val="002060"/>
                </a:solidFill>
              </a:rPr>
              <a:t>e.g</a:t>
            </a:r>
            <a:r>
              <a:rPr lang="en-GB" sz="2400" dirty="0">
                <a:solidFill>
                  <a:srgbClr val="F013AF"/>
                </a:solidFill>
              </a:rPr>
              <a:t>.    ‘</a:t>
            </a:r>
            <a:r>
              <a:rPr lang="en-GB" sz="2400" b="1" dirty="0">
                <a:solidFill>
                  <a:schemeClr val="tx1"/>
                </a:solidFill>
              </a:rPr>
              <a:t>ea</a:t>
            </a:r>
            <a:r>
              <a:rPr lang="en-GB" sz="2400" dirty="0">
                <a:solidFill>
                  <a:srgbClr val="F013AF"/>
                </a:solidFill>
              </a:rPr>
              <a:t>’        </a:t>
            </a:r>
            <a:r>
              <a:rPr lang="en-GB" sz="2400" b="1" dirty="0">
                <a:solidFill>
                  <a:srgbClr val="F013AF"/>
                </a:solidFill>
              </a:rPr>
              <a:t>ea</a:t>
            </a:r>
            <a:r>
              <a:rPr lang="en-GB" sz="2400" dirty="0">
                <a:solidFill>
                  <a:srgbClr val="F013AF"/>
                </a:solidFill>
              </a:rPr>
              <a:t>t,  br</a:t>
            </a:r>
            <a:r>
              <a:rPr lang="en-GB" sz="2400" b="1" dirty="0">
                <a:solidFill>
                  <a:srgbClr val="F013AF"/>
                </a:solidFill>
              </a:rPr>
              <a:t>ea</a:t>
            </a:r>
            <a:r>
              <a:rPr lang="en-GB" sz="2400" dirty="0">
                <a:solidFill>
                  <a:srgbClr val="F013AF"/>
                </a:solidFill>
              </a:rPr>
              <a:t>d,   br</a:t>
            </a:r>
            <a:r>
              <a:rPr lang="en-GB" sz="2400" b="1" dirty="0">
                <a:solidFill>
                  <a:srgbClr val="F013AF"/>
                </a:solidFill>
              </a:rPr>
              <a:t>ea</a:t>
            </a:r>
            <a:r>
              <a:rPr lang="en-GB" sz="2400" dirty="0">
                <a:solidFill>
                  <a:srgbClr val="F013AF"/>
                </a:solidFill>
              </a:rPr>
              <a:t>k        </a:t>
            </a:r>
          </a:p>
          <a:p>
            <a:pPr marL="609600" indent="-609600" eaLnBrk="1" hangingPunct="1">
              <a:lnSpc>
                <a:spcPct val="90000"/>
              </a:lnSpc>
              <a:buFont typeface="Arial" charset="0"/>
              <a:buNone/>
              <a:defRPr/>
            </a:pPr>
            <a:r>
              <a:rPr lang="en-GB" sz="2400" dirty="0">
                <a:solidFill>
                  <a:srgbClr val="F013AF"/>
                </a:solidFill>
              </a:rPr>
              <a:t>                                  ‘</a:t>
            </a:r>
            <a:r>
              <a:rPr lang="en-GB" sz="2400" b="1" dirty="0">
                <a:solidFill>
                  <a:schemeClr val="tx1"/>
                </a:solidFill>
              </a:rPr>
              <a:t>ear</a:t>
            </a:r>
            <a:r>
              <a:rPr lang="en-GB" sz="2400" dirty="0">
                <a:solidFill>
                  <a:srgbClr val="F013AF"/>
                </a:solidFill>
              </a:rPr>
              <a:t>’      f</a:t>
            </a:r>
            <a:r>
              <a:rPr lang="en-GB" sz="2400" b="1" dirty="0">
                <a:solidFill>
                  <a:srgbClr val="F013AF"/>
                </a:solidFill>
              </a:rPr>
              <a:t>ear</a:t>
            </a:r>
            <a:r>
              <a:rPr lang="en-GB" sz="2400" dirty="0">
                <a:solidFill>
                  <a:srgbClr val="F013AF"/>
                </a:solidFill>
              </a:rPr>
              <a:t>,   b</a:t>
            </a:r>
            <a:r>
              <a:rPr lang="en-GB" sz="2400" b="1" dirty="0">
                <a:solidFill>
                  <a:srgbClr val="F013AF"/>
                </a:solidFill>
              </a:rPr>
              <a:t>ear</a:t>
            </a:r>
            <a:r>
              <a:rPr lang="en-GB" sz="2400" dirty="0">
                <a:solidFill>
                  <a:srgbClr val="F013AF"/>
                </a:solidFill>
              </a:rPr>
              <a:t>,   </a:t>
            </a:r>
            <a:r>
              <a:rPr lang="en-GB" sz="2400" b="1" dirty="0">
                <a:solidFill>
                  <a:srgbClr val="F013AF"/>
                </a:solidFill>
              </a:rPr>
              <a:t>ear</a:t>
            </a:r>
            <a:r>
              <a:rPr lang="en-GB" sz="2400" dirty="0">
                <a:solidFill>
                  <a:srgbClr val="F013AF"/>
                </a:solidFill>
              </a:rPr>
              <a:t>th,   h</a:t>
            </a:r>
            <a:r>
              <a:rPr lang="en-GB" sz="2400" b="1" dirty="0">
                <a:solidFill>
                  <a:srgbClr val="F013AF"/>
                </a:solidFill>
              </a:rPr>
              <a:t>ear</a:t>
            </a:r>
            <a:r>
              <a:rPr lang="en-GB" sz="2400" dirty="0">
                <a:solidFill>
                  <a:srgbClr val="F013AF"/>
                </a:solidFill>
              </a:rPr>
              <a:t>t</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3">
            <a:extLst>
              <a:ext uri="{FF2B5EF4-FFF2-40B4-BE49-F238E27FC236}">
                <a16:creationId xmlns:a16="http://schemas.microsoft.com/office/drawing/2014/main" id="{4CA05523-1842-417B-A094-4059572A4396}"/>
              </a:ext>
            </a:extLst>
          </p:cNvPr>
          <p:cNvSpPr>
            <a:spLocks noGrp="1"/>
          </p:cNvSpPr>
          <p:nvPr>
            <p:ph type="body" idx="1"/>
          </p:nvPr>
        </p:nvSpPr>
        <p:spPr>
          <a:xfrm>
            <a:off x="457200" y="495300"/>
            <a:ext cx="8229600" cy="5630863"/>
          </a:xfrm>
        </p:spPr>
        <p:txBody>
          <a:bodyPr/>
          <a:lstStyle/>
          <a:p>
            <a:pPr marL="0" indent="0" eaLnBrk="1" hangingPunct="1">
              <a:buFont typeface="Arial" panose="020B0604020202020204" pitchFamily="34" charset="0"/>
              <a:buNone/>
            </a:pPr>
            <a:r>
              <a:rPr lang="en-GB" altLang="en-US" b="1">
                <a:solidFill>
                  <a:srgbClr val="002060"/>
                </a:solidFill>
              </a:rPr>
              <a:t>There are around </a:t>
            </a:r>
            <a:r>
              <a:rPr lang="en-GB" altLang="en-US" b="1">
                <a:solidFill>
                  <a:srgbClr val="F013AF"/>
                </a:solidFill>
              </a:rPr>
              <a:t>24</a:t>
            </a:r>
            <a:r>
              <a:rPr lang="en-GB" altLang="en-US" b="1"/>
              <a:t> </a:t>
            </a:r>
            <a:r>
              <a:rPr lang="en-GB" altLang="en-US" b="1">
                <a:solidFill>
                  <a:srgbClr val="00B0F0"/>
                </a:solidFill>
              </a:rPr>
              <a:t>consonant</a:t>
            </a:r>
            <a:r>
              <a:rPr lang="en-GB" altLang="en-US" b="1"/>
              <a:t> </a:t>
            </a:r>
            <a:r>
              <a:rPr lang="en-GB" altLang="en-US" b="1">
                <a:solidFill>
                  <a:srgbClr val="002060"/>
                </a:solidFill>
              </a:rPr>
              <a:t>phonemes – some of which we combine to make further units of sound:</a:t>
            </a:r>
          </a:p>
          <a:p>
            <a:pPr marL="0" indent="0" eaLnBrk="1" hangingPunct="1">
              <a:buFont typeface="Arial" panose="020B0604020202020204" pitchFamily="34" charset="0"/>
              <a:buNone/>
            </a:pPr>
            <a:endParaRPr lang="en-GB" altLang="en-US" b="1"/>
          </a:p>
          <a:p>
            <a:pPr marL="0" indent="0" eaLnBrk="1" hangingPunct="1">
              <a:buFont typeface="Arial" panose="020B0604020202020204" pitchFamily="34" charset="0"/>
              <a:buNone/>
            </a:pPr>
            <a:r>
              <a:rPr lang="en-GB" altLang="en-US" b="1"/>
              <a:t>/</a:t>
            </a:r>
            <a:r>
              <a:rPr lang="en-GB" altLang="en-US" b="1">
                <a:solidFill>
                  <a:srgbClr val="0070C0"/>
                </a:solidFill>
              </a:rPr>
              <a:t>s</a:t>
            </a:r>
            <a:r>
              <a:rPr lang="en-GB" altLang="en-US" b="1"/>
              <a:t>/ /</a:t>
            </a:r>
            <a:r>
              <a:rPr lang="en-GB" altLang="en-US" b="1">
                <a:solidFill>
                  <a:srgbClr val="0070C0"/>
                </a:solidFill>
              </a:rPr>
              <a:t>t</a:t>
            </a:r>
            <a:r>
              <a:rPr lang="en-GB" altLang="en-US" b="1"/>
              <a:t>/ /</a:t>
            </a:r>
            <a:r>
              <a:rPr lang="en-GB" altLang="en-US" b="1">
                <a:solidFill>
                  <a:srgbClr val="0070C0"/>
                </a:solidFill>
              </a:rPr>
              <a:t>p</a:t>
            </a:r>
            <a:r>
              <a:rPr lang="en-GB" altLang="en-US" b="1"/>
              <a:t>/ /</a:t>
            </a:r>
            <a:r>
              <a:rPr lang="en-GB" altLang="en-US" b="1">
                <a:solidFill>
                  <a:srgbClr val="0070C0"/>
                </a:solidFill>
              </a:rPr>
              <a:t>n</a:t>
            </a:r>
            <a:r>
              <a:rPr lang="en-GB" altLang="en-US" b="1"/>
              <a:t>/ /</a:t>
            </a:r>
            <a:r>
              <a:rPr lang="en-GB" altLang="en-US" b="1">
                <a:solidFill>
                  <a:srgbClr val="0070C0"/>
                </a:solidFill>
              </a:rPr>
              <a:t>k</a:t>
            </a:r>
            <a:r>
              <a:rPr lang="en-GB" altLang="en-US" b="1"/>
              <a:t>/ /</a:t>
            </a:r>
            <a:r>
              <a:rPr lang="en-GB" altLang="en-US" b="1">
                <a:solidFill>
                  <a:srgbClr val="0070C0"/>
                </a:solidFill>
              </a:rPr>
              <a:t>h</a:t>
            </a:r>
            <a:r>
              <a:rPr lang="en-GB" altLang="en-US" b="1"/>
              <a:t>/ /</a:t>
            </a:r>
            <a:r>
              <a:rPr lang="en-GB" altLang="en-US" b="1">
                <a:solidFill>
                  <a:srgbClr val="0070C0"/>
                </a:solidFill>
              </a:rPr>
              <a:t>r</a:t>
            </a:r>
            <a:r>
              <a:rPr lang="en-GB" altLang="en-US" b="1"/>
              <a:t>/ /</a:t>
            </a:r>
            <a:r>
              <a:rPr lang="en-GB" altLang="en-US" b="1">
                <a:solidFill>
                  <a:srgbClr val="0070C0"/>
                </a:solidFill>
              </a:rPr>
              <a:t>m</a:t>
            </a:r>
            <a:r>
              <a:rPr lang="en-GB" altLang="en-US" b="1"/>
              <a:t>/ /</a:t>
            </a:r>
            <a:r>
              <a:rPr lang="en-GB" altLang="en-US" b="1">
                <a:solidFill>
                  <a:srgbClr val="0070C0"/>
                </a:solidFill>
              </a:rPr>
              <a:t>d</a:t>
            </a:r>
            <a:r>
              <a:rPr lang="en-GB" altLang="en-US" b="1"/>
              <a:t>/ /</a:t>
            </a:r>
            <a:r>
              <a:rPr lang="en-GB" altLang="en-US" b="1">
                <a:solidFill>
                  <a:srgbClr val="0070C0"/>
                </a:solidFill>
              </a:rPr>
              <a:t>g</a:t>
            </a:r>
            <a:r>
              <a:rPr lang="en-GB" altLang="en-US" b="1"/>
              <a:t>/ /</a:t>
            </a:r>
            <a:r>
              <a:rPr lang="en-GB" altLang="en-US" b="1">
                <a:solidFill>
                  <a:srgbClr val="0070C0"/>
                </a:solidFill>
              </a:rPr>
              <a:t>l</a:t>
            </a:r>
            <a:r>
              <a:rPr lang="en-GB" altLang="en-US" b="1"/>
              <a:t>/ /</a:t>
            </a:r>
            <a:r>
              <a:rPr lang="en-GB" altLang="en-US" b="1">
                <a:solidFill>
                  <a:srgbClr val="0070C0"/>
                </a:solidFill>
              </a:rPr>
              <a:t>f</a:t>
            </a:r>
            <a:r>
              <a:rPr lang="en-GB" altLang="en-US" b="1"/>
              <a:t>/ /</a:t>
            </a:r>
            <a:r>
              <a:rPr lang="en-GB" altLang="en-US" b="1">
                <a:solidFill>
                  <a:srgbClr val="0070C0"/>
                </a:solidFill>
              </a:rPr>
              <a:t>b</a:t>
            </a:r>
            <a:r>
              <a:rPr lang="en-GB" altLang="en-US" b="1"/>
              <a:t>/ /</a:t>
            </a:r>
            <a:r>
              <a:rPr lang="en-GB" altLang="en-US" b="1">
                <a:solidFill>
                  <a:srgbClr val="0070C0"/>
                </a:solidFill>
              </a:rPr>
              <a:t>j</a:t>
            </a:r>
            <a:r>
              <a:rPr lang="en-GB" altLang="en-US" b="1"/>
              <a:t>/ /</a:t>
            </a:r>
            <a:r>
              <a:rPr lang="en-GB" altLang="en-US" b="1">
                <a:solidFill>
                  <a:srgbClr val="0070C0"/>
                </a:solidFill>
              </a:rPr>
              <a:t>y</a:t>
            </a:r>
            <a:r>
              <a:rPr lang="en-GB" altLang="en-US" b="1"/>
              <a:t>/ /</a:t>
            </a:r>
            <a:r>
              <a:rPr lang="en-GB" altLang="en-US" b="1">
                <a:solidFill>
                  <a:srgbClr val="0070C0"/>
                </a:solidFill>
              </a:rPr>
              <a:t>w</a:t>
            </a:r>
            <a:r>
              <a:rPr lang="en-GB" altLang="en-US" b="1"/>
              <a:t>/ /</a:t>
            </a:r>
            <a:r>
              <a:rPr lang="en-GB" altLang="en-US" b="1">
                <a:solidFill>
                  <a:srgbClr val="0070C0"/>
                </a:solidFill>
              </a:rPr>
              <a:t>z</a:t>
            </a:r>
            <a:r>
              <a:rPr lang="en-GB" altLang="en-US" b="1"/>
              <a:t>/ /</a:t>
            </a:r>
            <a:r>
              <a:rPr lang="en-GB" altLang="en-US" b="1">
                <a:solidFill>
                  <a:srgbClr val="0070C0"/>
                </a:solidFill>
              </a:rPr>
              <a:t>ng</a:t>
            </a:r>
            <a:r>
              <a:rPr lang="en-GB" altLang="en-US" b="1"/>
              <a:t>/ /</a:t>
            </a:r>
            <a:r>
              <a:rPr lang="en-GB" altLang="en-US" b="1">
                <a:solidFill>
                  <a:srgbClr val="0070C0"/>
                </a:solidFill>
              </a:rPr>
              <a:t>v</a:t>
            </a:r>
            <a:r>
              <a:rPr lang="en-GB" altLang="en-US" b="1"/>
              <a:t>/ /</a:t>
            </a:r>
            <a:r>
              <a:rPr lang="en-GB" altLang="en-US" b="1">
                <a:solidFill>
                  <a:srgbClr val="0070C0"/>
                </a:solidFill>
              </a:rPr>
              <a:t>ch</a:t>
            </a:r>
            <a:r>
              <a:rPr lang="en-GB" altLang="en-US" b="1"/>
              <a:t>/ /</a:t>
            </a:r>
            <a:r>
              <a:rPr lang="en-GB" altLang="en-US" b="1">
                <a:solidFill>
                  <a:srgbClr val="0070C0"/>
                </a:solidFill>
              </a:rPr>
              <a:t>sh</a:t>
            </a:r>
            <a:r>
              <a:rPr lang="en-GB" altLang="en-US" b="1"/>
              <a:t>/   </a:t>
            </a:r>
          </a:p>
          <a:p>
            <a:pPr marL="0" indent="0" eaLnBrk="1" hangingPunct="1">
              <a:buFont typeface="Arial" panose="020B0604020202020204" pitchFamily="34" charset="0"/>
              <a:buNone/>
            </a:pPr>
            <a:r>
              <a:rPr lang="en-GB" altLang="en-US" b="1"/>
              <a:t>voiced /</a:t>
            </a:r>
            <a:r>
              <a:rPr lang="en-GB" altLang="en-US" b="1">
                <a:solidFill>
                  <a:srgbClr val="0070C0"/>
                </a:solidFill>
              </a:rPr>
              <a:t>th</a:t>
            </a:r>
            <a:r>
              <a:rPr lang="en-GB" altLang="en-US" b="1"/>
              <a:t>/   unvoiced /</a:t>
            </a:r>
            <a:r>
              <a:rPr lang="en-GB" altLang="en-US" b="1">
                <a:solidFill>
                  <a:srgbClr val="0070C0"/>
                </a:solidFill>
              </a:rPr>
              <a:t>th</a:t>
            </a:r>
            <a:r>
              <a:rPr lang="en-GB" altLang="en-US" b="1"/>
              <a:t>/     /</a:t>
            </a:r>
            <a:r>
              <a:rPr lang="en-GB" altLang="en-US" b="1">
                <a:solidFill>
                  <a:srgbClr val="0070C0"/>
                </a:solidFill>
              </a:rPr>
              <a:t>zh</a:t>
            </a:r>
            <a:r>
              <a:rPr lang="en-GB" altLang="en-US" b="1"/>
              <a:t>/</a:t>
            </a:r>
          </a:p>
          <a:p>
            <a:pPr marL="0" indent="0" eaLnBrk="1" hangingPunct="1">
              <a:buFont typeface="Arial" panose="020B0604020202020204" pitchFamily="34" charset="0"/>
              <a:buNone/>
            </a:pPr>
            <a:endParaRPr lang="en-GB" altLang="en-US" b="1"/>
          </a:p>
          <a:p>
            <a:pPr marL="0" indent="0" eaLnBrk="1" hangingPunct="1">
              <a:buFont typeface="Arial" panose="020B0604020202020204" pitchFamily="34" charset="0"/>
              <a:buNone/>
            </a:pPr>
            <a:r>
              <a:rPr lang="en-GB" altLang="en-US" b="1"/>
              <a:t>/</a:t>
            </a:r>
            <a:r>
              <a:rPr lang="en-GB" altLang="en-US" b="1">
                <a:solidFill>
                  <a:srgbClr val="0070C0"/>
                </a:solidFill>
              </a:rPr>
              <a:t>k</a:t>
            </a:r>
            <a:r>
              <a:rPr lang="en-GB" altLang="en-US" b="1"/>
              <a:t>+</a:t>
            </a:r>
            <a:r>
              <a:rPr lang="en-GB" altLang="en-US" b="1">
                <a:solidFill>
                  <a:srgbClr val="0070C0"/>
                </a:solidFill>
              </a:rPr>
              <a:t>s</a:t>
            </a:r>
            <a:r>
              <a:rPr lang="en-GB" altLang="en-US" b="1"/>
              <a:t>/ /</a:t>
            </a:r>
            <a:r>
              <a:rPr lang="en-GB" altLang="en-US" b="1">
                <a:solidFill>
                  <a:srgbClr val="0070C0"/>
                </a:solidFill>
              </a:rPr>
              <a:t>g</a:t>
            </a:r>
            <a:r>
              <a:rPr lang="en-GB" altLang="en-US" b="1"/>
              <a:t>+</a:t>
            </a:r>
            <a:r>
              <a:rPr lang="en-GB" altLang="en-US" b="1">
                <a:solidFill>
                  <a:srgbClr val="0070C0"/>
                </a:solidFill>
              </a:rPr>
              <a:t>z</a:t>
            </a:r>
            <a:r>
              <a:rPr lang="en-GB" altLang="en-US" b="1"/>
              <a:t>/ /</a:t>
            </a:r>
            <a:r>
              <a:rPr lang="en-GB" altLang="en-US" b="1">
                <a:solidFill>
                  <a:srgbClr val="FF0000"/>
                </a:solidFill>
              </a:rPr>
              <a:t>u</a:t>
            </a:r>
            <a:r>
              <a:rPr lang="en-GB" altLang="en-US" b="1"/>
              <a:t>+</a:t>
            </a:r>
            <a:r>
              <a:rPr lang="en-GB" altLang="en-US" b="1">
                <a:solidFill>
                  <a:srgbClr val="0070C0"/>
                </a:solidFill>
              </a:rPr>
              <a:t>l</a:t>
            </a:r>
            <a:r>
              <a:rPr lang="en-GB" altLang="en-US" b="1"/>
              <a:t>/ /</a:t>
            </a:r>
            <a:r>
              <a:rPr lang="en-GB" altLang="en-US" b="1">
                <a:solidFill>
                  <a:srgbClr val="0070C0"/>
                </a:solidFill>
              </a:rPr>
              <a:t>ng</a:t>
            </a:r>
            <a:r>
              <a:rPr lang="en-GB" altLang="en-US" b="1"/>
              <a:t>+</a:t>
            </a:r>
            <a:r>
              <a:rPr lang="en-GB" altLang="en-US" b="1">
                <a:solidFill>
                  <a:srgbClr val="0070C0"/>
                </a:solidFill>
              </a:rPr>
              <a:t>k</a:t>
            </a:r>
            <a:r>
              <a:rPr lang="en-GB" altLang="en-US" b="1"/>
              <a:t>/ </a:t>
            </a:r>
          </a:p>
          <a:p>
            <a:pPr marL="0" indent="0" eaLnBrk="1" hangingPunct="1">
              <a:buFont typeface="Arial" panose="020B0604020202020204" pitchFamily="34" charset="0"/>
              <a:buNone/>
            </a:pPr>
            <a:r>
              <a:rPr lang="en-GB" altLang="en-US" b="1"/>
              <a:t>/</a:t>
            </a:r>
            <a:r>
              <a:rPr lang="en-GB" altLang="en-US" b="1">
                <a:solidFill>
                  <a:srgbClr val="0070C0"/>
                </a:solidFill>
              </a:rPr>
              <a:t>k</a:t>
            </a:r>
            <a:r>
              <a:rPr lang="en-GB" altLang="en-US" b="1"/>
              <a:t>+</a:t>
            </a:r>
            <a:r>
              <a:rPr lang="en-GB" altLang="en-US" b="1">
                <a:solidFill>
                  <a:srgbClr val="0070C0"/>
                </a:solidFill>
              </a:rPr>
              <a:t>w</a:t>
            </a:r>
            <a:r>
              <a:rPr lang="en-GB" altLang="en-US" b="1"/>
              <a:t>/ /</a:t>
            </a:r>
            <a:r>
              <a:rPr lang="en-GB" altLang="en-US" b="1">
                <a:solidFill>
                  <a:srgbClr val="0070C0"/>
                </a:solidFill>
              </a:rPr>
              <a:t>ch</a:t>
            </a:r>
            <a:r>
              <a:rPr lang="en-GB" altLang="en-US" b="1"/>
              <a:t>+</a:t>
            </a:r>
            <a:r>
              <a:rPr lang="en-GB" altLang="en-US" b="1">
                <a:solidFill>
                  <a:srgbClr val="FF0000"/>
                </a:solidFill>
              </a:rPr>
              <a:t>u</a:t>
            </a:r>
            <a:r>
              <a:rPr lang="en-GB" altLang="en-US" b="1"/>
              <a:t>/                          </a:t>
            </a:r>
            <a:r>
              <a:rPr lang="en-GB" altLang="en-US" b="1">
                <a:solidFill>
                  <a:srgbClr val="002060"/>
                </a:solidFill>
              </a:rPr>
              <a:t>combined sounds </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3">
            <a:extLst>
              <a:ext uri="{FF2B5EF4-FFF2-40B4-BE49-F238E27FC236}">
                <a16:creationId xmlns:a16="http://schemas.microsoft.com/office/drawing/2014/main" id="{39BE9BB9-5CE7-4096-B3F0-6BBF8B7989AD}"/>
              </a:ext>
            </a:extLst>
          </p:cNvPr>
          <p:cNvSpPr>
            <a:spLocks noGrp="1"/>
          </p:cNvSpPr>
          <p:nvPr>
            <p:ph type="body" idx="1"/>
          </p:nvPr>
        </p:nvSpPr>
        <p:spPr>
          <a:xfrm>
            <a:off x="457200" y="598488"/>
            <a:ext cx="8229600" cy="5527675"/>
          </a:xfrm>
        </p:spPr>
        <p:txBody>
          <a:bodyPr/>
          <a:lstStyle/>
          <a:p>
            <a:pPr marL="0" indent="0" eaLnBrk="1" hangingPunct="1">
              <a:buFont typeface="Arial" panose="020B0604020202020204" pitchFamily="34" charset="0"/>
              <a:buNone/>
            </a:pPr>
            <a:r>
              <a:rPr lang="en-GB" altLang="en-US" b="1">
                <a:solidFill>
                  <a:srgbClr val="002060"/>
                </a:solidFill>
              </a:rPr>
              <a:t>The ‘</a:t>
            </a:r>
            <a:r>
              <a:rPr lang="en-GB" altLang="en-US" b="1">
                <a:solidFill>
                  <a:srgbClr val="1AB7D6"/>
                </a:solidFill>
              </a:rPr>
              <a:t>volume</a:t>
            </a:r>
            <a:r>
              <a:rPr lang="en-GB" altLang="en-US" b="1">
                <a:solidFill>
                  <a:srgbClr val="002060"/>
                </a:solidFill>
              </a:rPr>
              <a:t>’ in spoken words is provided by the </a:t>
            </a:r>
            <a:r>
              <a:rPr lang="en-GB" altLang="en-US" b="1">
                <a:solidFill>
                  <a:srgbClr val="F013AF"/>
                </a:solidFill>
              </a:rPr>
              <a:t>20</a:t>
            </a:r>
            <a:r>
              <a:rPr lang="en-GB" altLang="en-US" b="1"/>
              <a:t> </a:t>
            </a:r>
            <a:r>
              <a:rPr lang="en-GB" altLang="en-US" b="1">
                <a:solidFill>
                  <a:srgbClr val="002060"/>
                </a:solidFill>
              </a:rPr>
              <a:t>or</a:t>
            </a:r>
            <a:r>
              <a:rPr lang="en-GB" altLang="en-US" b="1"/>
              <a:t> </a:t>
            </a:r>
            <a:r>
              <a:rPr lang="en-GB" altLang="en-US" b="1">
                <a:solidFill>
                  <a:srgbClr val="002060"/>
                </a:solidFill>
              </a:rPr>
              <a:t>so</a:t>
            </a:r>
            <a:r>
              <a:rPr lang="en-GB" altLang="en-US" b="1"/>
              <a:t> </a:t>
            </a:r>
            <a:r>
              <a:rPr lang="en-GB" altLang="en-US" b="1">
                <a:solidFill>
                  <a:srgbClr val="FF0000"/>
                </a:solidFill>
              </a:rPr>
              <a:t>vowel</a:t>
            </a:r>
            <a:r>
              <a:rPr lang="en-GB" altLang="en-US" b="1">
                <a:solidFill>
                  <a:srgbClr val="1AB7D6"/>
                </a:solidFill>
              </a:rPr>
              <a:t> </a:t>
            </a:r>
            <a:r>
              <a:rPr lang="en-GB" altLang="en-US" b="1">
                <a:solidFill>
                  <a:srgbClr val="FF0000"/>
                </a:solidFill>
              </a:rPr>
              <a:t>phonemes</a:t>
            </a:r>
            <a:r>
              <a:rPr lang="en-GB" altLang="en-US" b="1">
                <a:solidFill>
                  <a:srgbClr val="002060"/>
                </a:solidFill>
              </a:rPr>
              <a:t> some of which we combine to make further units of sounds: </a:t>
            </a:r>
          </a:p>
          <a:p>
            <a:pPr marL="0" indent="0" eaLnBrk="1" hangingPunct="1">
              <a:buFont typeface="Arial" panose="020B0604020202020204" pitchFamily="34" charset="0"/>
              <a:buNone/>
            </a:pPr>
            <a:endParaRPr lang="en-GB" altLang="en-US" b="1"/>
          </a:p>
          <a:p>
            <a:pPr marL="0" indent="0" eaLnBrk="1" hangingPunct="1">
              <a:buFont typeface="Arial" panose="020B0604020202020204" pitchFamily="34" charset="0"/>
              <a:buNone/>
            </a:pPr>
            <a:r>
              <a:rPr lang="en-GB" altLang="en-US" b="1"/>
              <a:t>/</a:t>
            </a:r>
            <a:r>
              <a:rPr lang="en-GB" altLang="en-US" b="1">
                <a:solidFill>
                  <a:srgbClr val="FF0000"/>
                </a:solidFill>
              </a:rPr>
              <a:t>a</a:t>
            </a:r>
            <a:r>
              <a:rPr lang="en-GB" altLang="en-US" b="1"/>
              <a:t>/  /</a:t>
            </a:r>
            <a:r>
              <a:rPr lang="en-GB" altLang="en-US" b="1">
                <a:solidFill>
                  <a:srgbClr val="FF0000"/>
                </a:solidFill>
              </a:rPr>
              <a:t>e</a:t>
            </a:r>
            <a:r>
              <a:rPr lang="en-GB" altLang="en-US" b="1"/>
              <a:t>/  /</a:t>
            </a:r>
            <a:r>
              <a:rPr lang="en-GB" altLang="en-US" b="1">
                <a:solidFill>
                  <a:srgbClr val="FF0000"/>
                </a:solidFill>
              </a:rPr>
              <a:t>i</a:t>
            </a:r>
            <a:r>
              <a:rPr lang="en-GB" altLang="en-US" b="1"/>
              <a:t>/  /</a:t>
            </a:r>
            <a:r>
              <a:rPr lang="en-GB" altLang="en-US" b="1">
                <a:solidFill>
                  <a:srgbClr val="FF0000"/>
                </a:solidFill>
              </a:rPr>
              <a:t>o</a:t>
            </a:r>
            <a:r>
              <a:rPr lang="en-GB" altLang="en-US" b="1"/>
              <a:t>/  /</a:t>
            </a:r>
            <a:r>
              <a:rPr lang="en-GB" altLang="en-US" b="1">
                <a:solidFill>
                  <a:srgbClr val="FF0000"/>
                </a:solidFill>
              </a:rPr>
              <a:t>u</a:t>
            </a:r>
            <a:r>
              <a:rPr lang="en-GB" altLang="en-US" b="1"/>
              <a:t>/      /</a:t>
            </a:r>
            <a:r>
              <a:rPr lang="en-GB" altLang="en-US" b="1">
                <a:solidFill>
                  <a:srgbClr val="FF0000"/>
                </a:solidFill>
              </a:rPr>
              <a:t>ai</a:t>
            </a:r>
            <a:r>
              <a:rPr lang="en-GB" altLang="en-US" b="1"/>
              <a:t>/  /</a:t>
            </a:r>
            <a:r>
              <a:rPr lang="en-GB" altLang="en-US" b="1">
                <a:solidFill>
                  <a:srgbClr val="FF0000"/>
                </a:solidFill>
              </a:rPr>
              <a:t>ee</a:t>
            </a:r>
            <a:r>
              <a:rPr lang="en-GB" altLang="en-US" b="1"/>
              <a:t>/  /</a:t>
            </a:r>
            <a:r>
              <a:rPr lang="en-GB" altLang="en-US" b="1">
                <a:solidFill>
                  <a:srgbClr val="FF0000"/>
                </a:solidFill>
              </a:rPr>
              <a:t>igh</a:t>
            </a:r>
            <a:r>
              <a:rPr lang="en-GB" altLang="en-US" b="1"/>
              <a:t>/  /</a:t>
            </a:r>
            <a:r>
              <a:rPr lang="en-GB" altLang="en-US" b="1">
                <a:solidFill>
                  <a:srgbClr val="FF0000"/>
                </a:solidFill>
              </a:rPr>
              <a:t>oa</a:t>
            </a:r>
            <a:r>
              <a:rPr lang="en-GB" altLang="en-US" b="1"/>
              <a:t>/   </a:t>
            </a:r>
          </a:p>
          <a:p>
            <a:pPr marL="0" indent="0" eaLnBrk="1" hangingPunct="1">
              <a:buFont typeface="Arial" panose="020B0604020202020204" pitchFamily="34" charset="0"/>
              <a:buNone/>
            </a:pPr>
            <a:r>
              <a:rPr lang="en-GB" altLang="en-US" b="1"/>
              <a:t>short /</a:t>
            </a:r>
            <a:r>
              <a:rPr lang="en-GB" altLang="en-US" b="1">
                <a:solidFill>
                  <a:srgbClr val="FF0000"/>
                </a:solidFill>
              </a:rPr>
              <a:t>oo</a:t>
            </a:r>
            <a:r>
              <a:rPr lang="en-GB" altLang="en-US" b="1"/>
              <a:t>/   long /</a:t>
            </a:r>
            <a:r>
              <a:rPr lang="en-GB" altLang="en-US" b="1">
                <a:solidFill>
                  <a:srgbClr val="FF0000"/>
                </a:solidFill>
              </a:rPr>
              <a:t>oo</a:t>
            </a:r>
            <a:r>
              <a:rPr lang="en-GB" altLang="en-US" b="1"/>
              <a:t>/    /</a:t>
            </a:r>
            <a:r>
              <a:rPr lang="en-GB" altLang="en-US" b="1">
                <a:solidFill>
                  <a:srgbClr val="FF0000"/>
                </a:solidFill>
              </a:rPr>
              <a:t>ar</a:t>
            </a:r>
            <a:r>
              <a:rPr lang="en-GB" altLang="en-US" b="1"/>
              <a:t>/  /</a:t>
            </a:r>
            <a:r>
              <a:rPr lang="en-GB" altLang="en-US" b="1">
                <a:solidFill>
                  <a:srgbClr val="FF0000"/>
                </a:solidFill>
              </a:rPr>
              <a:t>or</a:t>
            </a:r>
            <a:r>
              <a:rPr lang="en-GB" altLang="en-US" b="1"/>
              <a:t>/  /</a:t>
            </a:r>
            <a:r>
              <a:rPr lang="en-GB" altLang="en-US" b="1">
                <a:solidFill>
                  <a:srgbClr val="FF0000"/>
                </a:solidFill>
              </a:rPr>
              <a:t>ur</a:t>
            </a:r>
            <a:r>
              <a:rPr lang="en-GB" altLang="en-US" b="1"/>
              <a:t>/  /</a:t>
            </a:r>
            <a:r>
              <a:rPr lang="en-GB" altLang="en-US" b="1">
                <a:solidFill>
                  <a:srgbClr val="FF0000"/>
                </a:solidFill>
              </a:rPr>
              <a:t>air</a:t>
            </a:r>
            <a:r>
              <a:rPr lang="en-GB" altLang="en-US" b="1"/>
              <a:t>/ /</a:t>
            </a:r>
            <a:r>
              <a:rPr lang="en-GB" altLang="en-US" b="1">
                <a:solidFill>
                  <a:srgbClr val="FF0000"/>
                </a:solidFill>
              </a:rPr>
              <a:t>eer</a:t>
            </a:r>
            <a:r>
              <a:rPr lang="en-GB" altLang="en-US" b="1"/>
              <a:t>/  /</a:t>
            </a:r>
            <a:r>
              <a:rPr lang="en-GB" altLang="en-US" b="1">
                <a:solidFill>
                  <a:srgbClr val="FF0000"/>
                </a:solidFill>
              </a:rPr>
              <a:t>oi</a:t>
            </a:r>
            <a:r>
              <a:rPr lang="en-GB" altLang="en-US" b="1"/>
              <a:t>/  /</a:t>
            </a:r>
            <a:r>
              <a:rPr lang="en-GB" altLang="en-US" b="1">
                <a:solidFill>
                  <a:srgbClr val="FF0000"/>
                </a:solidFill>
              </a:rPr>
              <a:t>ou</a:t>
            </a:r>
            <a:r>
              <a:rPr lang="en-GB" altLang="en-US" b="1"/>
              <a:t>/  /</a:t>
            </a:r>
            <a:r>
              <a:rPr lang="en-GB" altLang="en-US" b="1">
                <a:solidFill>
                  <a:srgbClr val="FF0000"/>
                </a:solidFill>
              </a:rPr>
              <a:t>oor</a:t>
            </a:r>
            <a:r>
              <a:rPr lang="en-GB" altLang="en-US" b="1"/>
              <a:t>/</a:t>
            </a:r>
          </a:p>
          <a:p>
            <a:pPr marL="0" indent="0" eaLnBrk="1" hangingPunct="1">
              <a:buFont typeface="Arial" panose="020B0604020202020204" pitchFamily="34" charset="0"/>
              <a:buNone/>
            </a:pPr>
            <a:endParaRPr lang="en-GB" altLang="en-US" b="1"/>
          </a:p>
          <a:p>
            <a:pPr marL="0" indent="0" eaLnBrk="1" hangingPunct="1">
              <a:buFont typeface="Arial" panose="020B0604020202020204" pitchFamily="34" charset="0"/>
              <a:buNone/>
            </a:pPr>
            <a:r>
              <a:rPr lang="en-GB" altLang="en-US" b="1"/>
              <a:t>/</a:t>
            </a:r>
            <a:r>
              <a:rPr lang="en-GB" altLang="en-US" b="1">
                <a:solidFill>
                  <a:srgbClr val="FF0000"/>
                </a:solidFill>
              </a:rPr>
              <a:t>y</a:t>
            </a:r>
            <a:r>
              <a:rPr lang="en-GB" altLang="en-US" b="1"/>
              <a:t>+</a:t>
            </a:r>
            <a:r>
              <a:rPr lang="en-GB" altLang="en-US" b="1">
                <a:solidFill>
                  <a:srgbClr val="FF0000"/>
                </a:solidFill>
              </a:rPr>
              <a:t>oo</a:t>
            </a:r>
            <a:r>
              <a:rPr lang="en-GB" altLang="en-US" b="1"/>
              <a:t>/ /</a:t>
            </a:r>
            <a:r>
              <a:rPr lang="en-GB" altLang="en-US" b="1">
                <a:solidFill>
                  <a:srgbClr val="FF0000"/>
                </a:solidFill>
              </a:rPr>
              <a:t>y</a:t>
            </a:r>
            <a:r>
              <a:rPr lang="en-GB" altLang="en-US" b="1"/>
              <a:t>+</a:t>
            </a:r>
            <a:r>
              <a:rPr lang="en-GB" altLang="en-US" b="1">
                <a:solidFill>
                  <a:srgbClr val="FF0000"/>
                </a:solidFill>
              </a:rPr>
              <a:t>oor</a:t>
            </a:r>
            <a:r>
              <a:rPr lang="en-GB" altLang="en-US" b="1"/>
              <a:t>/   </a:t>
            </a:r>
            <a:r>
              <a:rPr lang="en-GB" altLang="en-US" b="1">
                <a:solidFill>
                  <a:srgbClr val="002060"/>
                </a:solidFill>
              </a:rPr>
              <a:t>combined sounds </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3">
            <a:extLst>
              <a:ext uri="{FF2B5EF4-FFF2-40B4-BE49-F238E27FC236}">
                <a16:creationId xmlns:a16="http://schemas.microsoft.com/office/drawing/2014/main" id="{39BE9BB9-5CE7-4096-B3F0-6BBF8B7989AD}"/>
              </a:ext>
            </a:extLst>
          </p:cNvPr>
          <p:cNvSpPr>
            <a:spLocks noGrp="1"/>
          </p:cNvSpPr>
          <p:nvPr>
            <p:ph type="body" idx="1"/>
          </p:nvPr>
        </p:nvSpPr>
        <p:spPr>
          <a:xfrm>
            <a:off x="457200" y="598488"/>
            <a:ext cx="8229600" cy="5527675"/>
          </a:xfrm>
        </p:spPr>
        <p:txBody>
          <a:bodyPr/>
          <a:lstStyle/>
          <a:p>
            <a:pPr marL="0" indent="0" eaLnBrk="1" hangingPunct="1">
              <a:buFont typeface="Arial" panose="020B0604020202020204" pitchFamily="34" charset="0"/>
              <a:buNone/>
            </a:pPr>
            <a:r>
              <a:rPr lang="en-GB" altLang="en-US" b="1" dirty="0">
                <a:solidFill>
                  <a:srgbClr val="002060"/>
                </a:solidFill>
              </a:rPr>
              <a:t>Click here for an audio guide to say the phonics sounds: </a:t>
            </a:r>
            <a:r>
              <a:rPr lang="en-GB" altLang="en-US" sz="1600" b="1" dirty="0">
                <a:solidFill>
                  <a:srgbClr val="002060"/>
                </a:solidFill>
                <a:hlinkClick r:id="rId4"/>
              </a:rPr>
              <a:t>https://cdn.oxfordowl.co.uk/2016/05/05/20/22/32/561/20097_content/index.html?id=ae</a:t>
            </a:r>
            <a:r>
              <a:rPr lang="en-GB" altLang="en-US" sz="1600" b="1" dirty="0">
                <a:solidFill>
                  <a:srgbClr val="002060"/>
                </a:solidFill>
              </a:rPr>
              <a:t> </a:t>
            </a:r>
          </a:p>
          <a:p>
            <a:pPr marL="0" indent="0" eaLnBrk="1" hangingPunct="1">
              <a:buFont typeface="Arial" panose="020B0604020202020204" pitchFamily="34" charset="0"/>
              <a:buNone/>
            </a:pPr>
            <a:r>
              <a:rPr lang="en-GB" altLang="en-US" b="1" dirty="0"/>
              <a:t> </a:t>
            </a:r>
          </a:p>
          <a:p>
            <a:pPr marL="0" indent="0" eaLnBrk="1" hangingPunct="1">
              <a:buFont typeface="Arial" panose="020B0604020202020204" pitchFamily="34" charset="0"/>
              <a:buNone/>
            </a:pPr>
            <a:r>
              <a:rPr lang="en-GB" altLang="en-US" b="1" dirty="0">
                <a:solidFill>
                  <a:srgbClr val="002060"/>
                </a:solidFill>
              </a:rPr>
              <a:t>Click here for </a:t>
            </a:r>
            <a:r>
              <a:rPr lang="en-US" altLang="en-US" b="1" dirty="0">
                <a:solidFill>
                  <a:srgbClr val="002060"/>
                </a:solidFill>
              </a:rPr>
              <a:t>a video on  how to pronounce pure sounds</a:t>
            </a:r>
            <a:r>
              <a:rPr lang="en-GB" altLang="en-US" b="1" dirty="0">
                <a:solidFill>
                  <a:srgbClr val="002060"/>
                </a:solidFill>
              </a:rPr>
              <a:t>:</a:t>
            </a:r>
          </a:p>
          <a:p>
            <a:pPr marL="0" indent="0" eaLnBrk="1" hangingPunct="1">
              <a:buFont typeface="Arial" panose="020B0604020202020204" pitchFamily="34" charset="0"/>
              <a:buNone/>
            </a:pPr>
            <a:r>
              <a:rPr lang="en-GB" sz="2000" dirty="0">
                <a:hlinkClick r:id="rId5"/>
              </a:rPr>
              <a:t>https://www.youtube.com/watch?v=UCI2mu7URBc</a:t>
            </a:r>
            <a:r>
              <a:rPr lang="en-GB" sz="2000" b="1" dirty="0">
                <a:solidFill>
                  <a:srgbClr val="002060"/>
                </a:solidFill>
              </a:rPr>
              <a:t> </a:t>
            </a:r>
          </a:p>
          <a:p>
            <a:pPr marL="0" indent="0" eaLnBrk="1" hangingPunct="1">
              <a:buFont typeface="Arial" panose="020B0604020202020204" pitchFamily="34" charset="0"/>
              <a:buNone/>
            </a:pPr>
            <a:endParaRPr lang="en-GB" altLang="en-US" sz="2000" b="1" dirty="0">
              <a:solidFill>
                <a:srgbClr val="002060"/>
              </a:solidFill>
            </a:endParaRPr>
          </a:p>
        </p:txBody>
      </p:sp>
      <p:pic>
        <p:nvPicPr>
          <p:cNvPr id="2" name="Online Media 1" title="Phonics: How to pronounce pure sounds | Oxford Owl">
            <a:hlinkClick r:id="" action="ppaction://media"/>
            <a:extLst>
              <a:ext uri="{FF2B5EF4-FFF2-40B4-BE49-F238E27FC236}">
                <a16:creationId xmlns:a16="http://schemas.microsoft.com/office/drawing/2014/main" id="{642A9E6F-80EB-4821-8FCB-70188287CE0B}"/>
              </a:ext>
            </a:extLst>
          </p:cNvPr>
          <p:cNvPicPr>
            <a:picLocks noRot="1" noChangeAspect="1"/>
          </p:cNvPicPr>
          <p:nvPr>
            <a:videoFile r:link="rId1"/>
          </p:nvPr>
        </p:nvPicPr>
        <p:blipFill>
          <a:blip r:embed="rId6"/>
          <a:stretch>
            <a:fillRect/>
          </a:stretch>
        </p:blipFill>
        <p:spPr>
          <a:xfrm>
            <a:off x="4015740" y="4051221"/>
            <a:ext cx="4339590" cy="2441019"/>
          </a:xfrm>
          <a:prstGeom prst="rect">
            <a:avLst/>
          </a:prstGeom>
        </p:spPr>
      </p:pic>
    </p:spTree>
    <p:extLst>
      <p:ext uri="{BB962C8B-B14F-4D97-AF65-F5344CB8AC3E}">
        <p14:creationId xmlns:p14="http://schemas.microsoft.com/office/powerpoint/2010/main" val="15648703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466E50-AE7E-4756-89FD-43A462EEEB04}"/>
              </a:ext>
            </a:extLst>
          </p:cNvPr>
          <p:cNvSpPr>
            <a:spLocks noGrp="1"/>
          </p:cNvSpPr>
          <p:nvPr>
            <p:ph type="title"/>
          </p:nvPr>
        </p:nvSpPr>
        <p:spPr>
          <a:xfrm>
            <a:off x="628650" y="365125"/>
            <a:ext cx="7886700" cy="925513"/>
          </a:xfrm>
        </p:spPr>
        <p:txBody>
          <a:bodyPr>
            <a:normAutofit/>
          </a:bodyPr>
          <a:lstStyle/>
          <a:p>
            <a:pPr algn="ctr">
              <a:defRPr/>
            </a:pPr>
            <a:r>
              <a:rPr lang="en-US" sz="4000" b="1" dirty="0">
                <a:solidFill>
                  <a:schemeClr val="tx1"/>
                </a:solidFill>
                <a:latin typeface="+mn-lt"/>
              </a:rPr>
              <a:t>Teaching and Learning Sequence</a:t>
            </a:r>
          </a:p>
        </p:txBody>
      </p:sp>
      <p:pic>
        <p:nvPicPr>
          <p:cNvPr id="33795" name="Content Placeholder 8">
            <a:extLst>
              <a:ext uri="{FF2B5EF4-FFF2-40B4-BE49-F238E27FC236}">
                <a16:creationId xmlns:a16="http://schemas.microsoft.com/office/drawing/2014/main" id="{B7DD6522-71F8-4504-BFDE-D5D9ADC12CEA}"/>
              </a:ext>
            </a:extLst>
          </p:cNvPr>
          <p:cNvPicPr>
            <a:picLocks noGrp="1" noChangeAspect="1" noChangeArrowheads="1"/>
          </p:cNvPicPr>
          <p:nvPr>
            <p:ph idx="1"/>
          </p:nvPr>
        </p:nvPicPr>
        <p:blipFill>
          <a:blip r:embed="rId4" cstate="screen">
            <a:extLst>
              <a:ext uri="{28A0092B-C50C-407E-A947-70E740481C1C}">
                <a14:useLocalDpi xmlns:a14="http://schemas.microsoft.com/office/drawing/2010/main"/>
              </a:ext>
            </a:extLst>
          </a:blip>
          <a:srcRect/>
          <a:stretch>
            <a:fillRect/>
          </a:stretch>
        </p:blipFill>
        <p:spPr>
          <a:xfrm>
            <a:off x="881063" y="1112838"/>
            <a:ext cx="7439025" cy="5113337"/>
          </a:xfrm>
        </p:spPr>
      </p:pic>
      <p:sp>
        <p:nvSpPr>
          <p:cNvPr id="4" name="Title 1">
            <a:extLst>
              <a:ext uri="{FF2B5EF4-FFF2-40B4-BE49-F238E27FC236}">
                <a16:creationId xmlns:a16="http://schemas.microsoft.com/office/drawing/2014/main" id="{B44631E7-F5EE-48BE-8F52-D356EE122EFF}"/>
              </a:ext>
            </a:extLst>
          </p:cNvPr>
          <p:cNvSpPr txBox="1">
            <a:spLocks/>
          </p:cNvSpPr>
          <p:nvPr/>
        </p:nvSpPr>
        <p:spPr bwMode="auto">
          <a:xfrm>
            <a:off x="731838" y="6110288"/>
            <a:ext cx="7783512" cy="382587"/>
          </a:xfrm>
          <a:prstGeom prst="rect">
            <a:avLst/>
          </a:prstGeom>
          <a:solidFill>
            <a:srgbClr val="03E7DC"/>
          </a:solidFill>
          <a:ln w="38100">
            <a:solidFill>
              <a:srgbClr val="7030A0"/>
            </a:solidFill>
            <a:miter lim="800000"/>
            <a:headEnd/>
            <a:tailEnd/>
          </a:ln>
        </p:spPr>
        <p:txBody>
          <a:bodyPr anchor="ctr"/>
          <a:lstStyle>
            <a:lvl1pPr algn="l" defTabSz="457200" rtl="0" eaLnBrk="0" fontAlgn="base" hangingPunct="0">
              <a:spcBef>
                <a:spcPct val="0"/>
              </a:spcBef>
              <a:spcAft>
                <a:spcPct val="0"/>
              </a:spcAft>
              <a:defRPr sz="3600" kern="1200">
                <a:solidFill>
                  <a:srgbClr val="19C8E9"/>
                </a:solidFill>
                <a:latin typeface="+mj-lt"/>
                <a:ea typeface="+mj-ea"/>
                <a:cs typeface="+mj-cs"/>
              </a:defRPr>
            </a:lvl1pPr>
            <a:lvl2pPr algn="l" defTabSz="457200" rtl="0" eaLnBrk="0" fontAlgn="base" hangingPunct="0">
              <a:spcBef>
                <a:spcPct val="0"/>
              </a:spcBef>
              <a:spcAft>
                <a:spcPct val="0"/>
              </a:spcAft>
              <a:defRPr sz="3600">
                <a:solidFill>
                  <a:srgbClr val="19C8E9"/>
                </a:solidFill>
                <a:latin typeface="Calibri" pitchFamily="34" charset="0"/>
              </a:defRPr>
            </a:lvl2pPr>
            <a:lvl3pPr algn="l" defTabSz="457200" rtl="0" eaLnBrk="0" fontAlgn="base" hangingPunct="0">
              <a:spcBef>
                <a:spcPct val="0"/>
              </a:spcBef>
              <a:spcAft>
                <a:spcPct val="0"/>
              </a:spcAft>
              <a:defRPr sz="3600">
                <a:solidFill>
                  <a:srgbClr val="19C8E9"/>
                </a:solidFill>
                <a:latin typeface="Calibri" pitchFamily="34" charset="0"/>
              </a:defRPr>
            </a:lvl3pPr>
            <a:lvl4pPr algn="l" defTabSz="457200" rtl="0" eaLnBrk="0" fontAlgn="base" hangingPunct="0">
              <a:spcBef>
                <a:spcPct val="0"/>
              </a:spcBef>
              <a:spcAft>
                <a:spcPct val="0"/>
              </a:spcAft>
              <a:defRPr sz="3600">
                <a:solidFill>
                  <a:srgbClr val="19C8E9"/>
                </a:solidFill>
                <a:latin typeface="Calibri" pitchFamily="34" charset="0"/>
              </a:defRPr>
            </a:lvl4pPr>
            <a:lvl5pPr algn="l" defTabSz="457200" rtl="0" eaLnBrk="0" fontAlgn="base" hangingPunct="0">
              <a:spcBef>
                <a:spcPct val="0"/>
              </a:spcBef>
              <a:spcAft>
                <a:spcPct val="0"/>
              </a:spcAft>
              <a:defRPr sz="3600">
                <a:solidFill>
                  <a:srgbClr val="19C8E9"/>
                </a:solidFill>
                <a:latin typeface="Calibri" pitchFamily="34" charset="0"/>
              </a:defRPr>
            </a:lvl5pPr>
            <a:lvl6pPr marL="457200" algn="l" defTabSz="457200" rtl="0" fontAlgn="base">
              <a:spcBef>
                <a:spcPct val="0"/>
              </a:spcBef>
              <a:spcAft>
                <a:spcPct val="0"/>
              </a:spcAft>
              <a:defRPr sz="3600">
                <a:solidFill>
                  <a:srgbClr val="19C8E9"/>
                </a:solidFill>
                <a:latin typeface="Calibri" pitchFamily="34" charset="0"/>
              </a:defRPr>
            </a:lvl6pPr>
            <a:lvl7pPr marL="914400" algn="l" defTabSz="457200" rtl="0" fontAlgn="base">
              <a:spcBef>
                <a:spcPct val="0"/>
              </a:spcBef>
              <a:spcAft>
                <a:spcPct val="0"/>
              </a:spcAft>
              <a:defRPr sz="3600">
                <a:solidFill>
                  <a:srgbClr val="19C8E9"/>
                </a:solidFill>
                <a:latin typeface="Calibri" pitchFamily="34" charset="0"/>
              </a:defRPr>
            </a:lvl7pPr>
            <a:lvl8pPr marL="1371600" algn="l" defTabSz="457200" rtl="0" fontAlgn="base">
              <a:spcBef>
                <a:spcPct val="0"/>
              </a:spcBef>
              <a:spcAft>
                <a:spcPct val="0"/>
              </a:spcAft>
              <a:defRPr sz="3600">
                <a:solidFill>
                  <a:srgbClr val="19C8E9"/>
                </a:solidFill>
                <a:latin typeface="Calibri" pitchFamily="34" charset="0"/>
              </a:defRPr>
            </a:lvl8pPr>
            <a:lvl9pPr marL="1828800" algn="l" defTabSz="457200" rtl="0" fontAlgn="base">
              <a:spcBef>
                <a:spcPct val="0"/>
              </a:spcBef>
              <a:spcAft>
                <a:spcPct val="0"/>
              </a:spcAft>
              <a:defRPr sz="3600">
                <a:solidFill>
                  <a:srgbClr val="19C8E9"/>
                </a:solidFill>
                <a:latin typeface="Calibri" pitchFamily="34" charset="0"/>
              </a:defRPr>
            </a:lvl9pPr>
          </a:lstStyle>
          <a:p>
            <a:pPr>
              <a:defRPr/>
            </a:pPr>
            <a:r>
              <a:rPr lang="en-US" sz="1600" b="1" dirty="0">
                <a:solidFill>
                  <a:srgbClr val="800080"/>
                </a:solidFill>
                <a:latin typeface="+mn-lt"/>
              </a:rPr>
              <a:t>CD-ROMS have been replaced by an online subscription platform accessible from home.</a:t>
            </a:r>
          </a:p>
        </p:txBody>
      </p:sp>
      <p:sp>
        <p:nvSpPr>
          <p:cNvPr id="3" name="TextBox 2">
            <a:extLst>
              <a:ext uri="{FF2B5EF4-FFF2-40B4-BE49-F238E27FC236}">
                <a16:creationId xmlns:a16="http://schemas.microsoft.com/office/drawing/2014/main" id="{4D5F280D-97B6-4B33-9015-839FD89240B5}"/>
              </a:ext>
            </a:extLst>
          </p:cNvPr>
          <p:cNvSpPr txBox="1"/>
          <p:nvPr/>
        </p:nvSpPr>
        <p:spPr>
          <a:xfrm>
            <a:off x="7951470" y="93821"/>
            <a:ext cx="929005" cy="923330"/>
          </a:xfrm>
          <a:prstGeom prst="rect">
            <a:avLst/>
          </a:prstGeom>
          <a:noFill/>
        </p:spPr>
        <p:txBody>
          <a:bodyPr wrap="square" rtlCol="0">
            <a:spAutoFit/>
          </a:bodyPr>
          <a:lstStyle/>
          <a:p>
            <a:pPr algn="ctr"/>
            <a:r>
              <a:rPr lang="en-US" dirty="0">
                <a:solidFill>
                  <a:srgbClr val="FF0000"/>
                </a:solidFill>
              </a:rPr>
              <a:t>Click to hear audio</a:t>
            </a:r>
            <a:endParaRPr lang="en-GB" dirty="0">
              <a:solidFill>
                <a:srgbClr val="FF0000"/>
              </a:solidFill>
            </a:endParaRPr>
          </a:p>
        </p:txBody>
      </p:sp>
      <p:pic>
        <p:nvPicPr>
          <p:cNvPr id="6" name="2020_10_06_21_21_55">
            <a:hlinkClick r:id="" action="ppaction://media"/>
            <a:extLst>
              <a:ext uri="{FF2B5EF4-FFF2-40B4-BE49-F238E27FC236}">
                <a16:creationId xmlns:a16="http://schemas.microsoft.com/office/drawing/2014/main" id="{0A286ADA-47DB-4808-811E-58CDFBA98FEB}"/>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225631" y="1112838"/>
            <a:ext cx="487363" cy="48736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337"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4818" name="Title 1">
            <a:extLst>
              <a:ext uri="{FF2B5EF4-FFF2-40B4-BE49-F238E27FC236}">
                <a16:creationId xmlns:a16="http://schemas.microsoft.com/office/drawing/2014/main" id="{E47087AD-4382-41F6-8E52-8B776BF0C7E1}"/>
              </a:ext>
            </a:extLst>
          </p:cNvPr>
          <p:cNvSpPr>
            <a:spLocks noGrp="1"/>
          </p:cNvSpPr>
          <p:nvPr>
            <p:ph type="title"/>
          </p:nvPr>
        </p:nvSpPr>
        <p:spPr/>
        <p:txBody>
          <a:bodyPr/>
          <a:lstStyle/>
          <a:p>
            <a:pPr algn="ctr"/>
            <a:r>
              <a:rPr lang="en-GB" altLang="en-US" sz="7200" b="1"/>
              <a:t>Pre-phonics</a:t>
            </a:r>
            <a:endParaRPr lang="en-GB" altLang="en-US" sz="7200" b="1">
              <a:solidFill>
                <a:srgbClr val="0070C0"/>
              </a:solidFill>
            </a:endParaRPr>
          </a:p>
        </p:txBody>
      </p:sp>
      <p:pic>
        <p:nvPicPr>
          <p:cNvPr id="34819" name="Content Placeholder 3" descr="Stage 1 Wordless Books Cover At The Match.jpg">
            <a:extLst>
              <a:ext uri="{FF2B5EF4-FFF2-40B4-BE49-F238E27FC236}">
                <a16:creationId xmlns:a16="http://schemas.microsoft.com/office/drawing/2014/main" id="{732A3EC5-B968-4F68-A4CE-973FEA332266}"/>
              </a:ext>
            </a:extLst>
          </p:cNvPr>
          <p:cNvPicPr>
            <a:picLocks noGrp="1" noChangeAspect="1"/>
          </p:cNvPicPr>
          <p:nvPr>
            <p:ph idx="1"/>
          </p:nvPr>
        </p:nvPicPr>
        <p:blipFill>
          <a:blip r:embed="rId3" cstate="screen">
            <a:extLst>
              <a:ext uri="{28A0092B-C50C-407E-A947-70E740481C1C}">
                <a14:useLocalDpi xmlns:a14="http://schemas.microsoft.com/office/drawing/2010/main"/>
              </a:ext>
            </a:extLst>
          </a:blip>
          <a:srcRect/>
          <a:stretch>
            <a:fillRect/>
          </a:stretch>
        </p:blipFill>
        <p:spPr>
          <a:xfrm>
            <a:off x="1042988" y="2190750"/>
            <a:ext cx="2041525" cy="1827213"/>
          </a:xfrm>
          <a:ln>
            <a:solidFill>
              <a:schemeClr val="accent1"/>
            </a:solidFill>
            <a:miter lim="800000"/>
            <a:headEnd/>
            <a:tailEnd/>
          </a:ln>
        </p:spPr>
      </p:pic>
      <p:pic>
        <p:nvPicPr>
          <p:cNvPr id="34820" name="Picture 4" descr="Stage 1 Wordless Books Page Spread At The Match_Page_1.jpg">
            <a:extLst>
              <a:ext uri="{FF2B5EF4-FFF2-40B4-BE49-F238E27FC236}">
                <a16:creationId xmlns:a16="http://schemas.microsoft.com/office/drawing/2014/main" id="{50EC25CF-4827-4CB1-9509-062CAA17CF44}"/>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042988" y="4294188"/>
            <a:ext cx="2041525" cy="1804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a:extLst>
              <a:ext uri="{FF2B5EF4-FFF2-40B4-BE49-F238E27FC236}">
                <a16:creationId xmlns:a16="http://schemas.microsoft.com/office/drawing/2014/main" id="{2E25DC03-BAAD-4E07-8C0C-46BD7C3E3F53}"/>
              </a:ext>
            </a:extLst>
          </p:cNvPr>
          <p:cNvSpPr/>
          <p:nvPr/>
        </p:nvSpPr>
        <p:spPr>
          <a:xfrm>
            <a:off x="3771900" y="1428750"/>
            <a:ext cx="4914900" cy="5140325"/>
          </a:xfrm>
          <a:prstGeom prst="rect">
            <a:avLst/>
          </a:prstGeom>
        </p:spPr>
        <p:txBody>
          <a:bodyPr>
            <a:spAutoFit/>
          </a:bodyPr>
          <a:lstStyle/>
          <a:p>
            <a:pPr eaLnBrk="1" hangingPunct="1">
              <a:defRPr/>
            </a:pPr>
            <a:r>
              <a:rPr lang="en-GB" sz="4000" b="1" dirty="0">
                <a:solidFill>
                  <a:srgbClr val="F013AF"/>
                </a:solidFill>
                <a:latin typeface="Arial" charset="0"/>
                <a:cs typeface="+mn-cs"/>
              </a:rPr>
              <a:t>Sounds</a:t>
            </a:r>
            <a:r>
              <a:rPr lang="en-GB" sz="4000" b="1" dirty="0">
                <a:latin typeface="Arial" charset="0"/>
                <a:cs typeface="+mn-cs"/>
              </a:rPr>
              <a:t>:</a:t>
            </a:r>
          </a:p>
          <a:p>
            <a:pPr eaLnBrk="1" hangingPunct="1">
              <a:buFont typeface="Arial" pitchFamily="34" charset="0"/>
              <a:buChar char="•"/>
              <a:defRPr/>
            </a:pPr>
            <a:r>
              <a:rPr lang="en-GB" sz="3600" b="1" dirty="0">
                <a:latin typeface="+mn-lt"/>
                <a:cs typeface="+mn-cs"/>
              </a:rPr>
              <a:t>environmental</a:t>
            </a:r>
          </a:p>
          <a:p>
            <a:pPr eaLnBrk="1" hangingPunct="1">
              <a:buFont typeface="Arial" pitchFamily="34" charset="0"/>
              <a:buChar char="•"/>
              <a:defRPr/>
            </a:pPr>
            <a:r>
              <a:rPr lang="en-GB" sz="3600" b="1" dirty="0">
                <a:latin typeface="+mn-lt"/>
                <a:cs typeface="+mn-cs"/>
              </a:rPr>
              <a:t>rhythm, rhyme</a:t>
            </a:r>
          </a:p>
          <a:p>
            <a:pPr eaLnBrk="1" hangingPunct="1">
              <a:buFont typeface="Arial" pitchFamily="34" charset="0"/>
              <a:buChar char="•"/>
              <a:defRPr/>
            </a:pPr>
            <a:r>
              <a:rPr lang="en-GB" sz="3600" b="1" dirty="0">
                <a:latin typeface="+mn-lt"/>
                <a:cs typeface="+mn-cs"/>
              </a:rPr>
              <a:t>singing, chanting</a:t>
            </a:r>
          </a:p>
          <a:p>
            <a:pPr eaLnBrk="1" hangingPunct="1">
              <a:buFont typeface="Arial" pitchFamily="34" charset="0"/>
              <a:buChar char="•"/>
              <a:defRPr/>
            </a:pPr>
            <a:r>
              <a:rPr lang="en-GB" sz="3600" b="1" dirty="0">
                <a:latin typeface="+mn-lt"/>
                <a:cs typeface="+mn-cs"/>
              </a:rPr>
              <a:t>percussion, music</a:t>
            </a:r>
          </a:p>
          <a:p>
            <a:pPr eaLnBrk="1" hangingPunct="1">
              <a:buFont typeface="Arial" pitchFamily="34" charset="0"/>
              <a:buChar char="•"/>
              <a:defRPr/>
            </a:pPr>
            <a:r>
              <a:rPr lang="en-GB" sz="3600" b="1" dirty="0">
                <a:latin typeface="+mn-lt"/>
                <a:cs typeface="+mn-cs"/>
              </a:rPr>
              <a:t>discussion!</a:t>
            </a:r>
          </a:p>
          <a:p>
            <a:pPr eaLnBrk="1" hangingPunct="1">
              <a:buFont typeface="Arial" pitchFamily="34" charset="0"/>
              <a:buChar char="•"/>
              <a:defRPr/>
            </a:pPr>
            <a:r>
              <a:rPr lang="en-GB" sz="3600" b="1" dirty="0">
                <a:solidFill>
                  <a:srgbClr val="FF0000"/>
                </a:solidFill>
                <a:latin typeface="+mn-lt"/>
                <a:cs typeface="+mn-cs"/>
              </a:rPr>
              <a:t>oral blending and segmenting </a:t>
            </a:r>
            <a:r>
              <a:rPr lang="en-GB" sz="3600" b="1" dirty="0">
                <a:latin typeface="+mn-lt"/>
                <a:cs typeface="+mn-cs"/>
              </a:rPr>
              <a:t>(phonics sub-skills)</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6866" name="Title 1">
            <a:extLst>
              <a:ext uri="{FF2B5EF4-FFF2-40B4-BE49-F238E27FC236}">
                <a16:creationId xmlns:a16="http://schemas.microsoft.com/office/drawing/2014/main" id="{BB865C77-95E5-485F-9039-362E5F1AA6AC}"/>
              </a:ext>
            </a:extLst>
          </p:cNvPr>
          <p:cNvSpPr>
            <a:spLocks noGrp="1"/>
          </p:cNvSpPr>
          <p:nvPr>
            <p:ph type="title"/>
          </p:nvPr>
        </p:nvSpPr>
        <p:spPr>
          <a:xfrm>
            <a:off x="457200" y="0"/>
            <a:ext cx="8229600" cy="1162050"/>
          </a:xfrm>
        </p:spPr>
        <p:txBody>
          <a:bodyPr/>
          <a:lstStyle/>
          <a:p>
            <a:pPr algn="ctr"/>
            <a:r>
              <a:rPr lang="en-GB" altLang="en-US" sz="4400" b="1">
                <a:solidFill>
                  <a:schemeClr val="tx1"/>
                </a:solidFill>
              </a:rPr>
              <a:t>Oral blending and oral segmenting</a:t>
            </a:r>
          </a:p>
        </p:txBody>
      </p:sp>
      <p:sp>
        <p:nvSpPr>
          <p:cNvPr id="36867" name="Content Placeholder 2">
            <a:extLst>
              <a:ext uri="{FF2B5EF4-FFF2-40B4-BE49-F238E27FC236}">
                <a16:creationId xmlns:a16="http://schemas.microsoft.com/office/drawing/2014/main" id="{C2CE55AF-3185-4F7A-B5AD-8019F62F69A2}"/>
              </a:ext>
            </a:extLst>
          </p:cNvPr>
          <p:cNvSpPr>
            <a:spLocks noGrp="1"/>
          </p:cNvSpPr>
          <p:nvPr>
            <p:ph idx="1"/>
          </p:nvPr>
        </p:nvSpPr>
        <p:spPr>
          <a:xfrm>
            <a:off x="457200" y="1322388"/>
            <a:ext cx="8229600" cy="4964112"/>
          </a:xfrm>
        </p:spPr>
        <p:txBody>
          <a:bodyPr/>
          <a:lstStyle/>
          <a:p>
            <a:pPr>
              <a:buFont typeface="Arial" panose="020B0604020202020204" pitchFamily="34" charset="0"/>
              <a:buNone/>
            </a:pPr>
            <a:r>
              <a:rPr lang="en-GB" altLang="en-US" b="1" i="1"/>
              <a:t>1. Sub</a:t>
            </a:r>
            <a:r>
              <a:rPr lang="en-GB" altLang="en-US" b="1"/>
              <a:t>-</a:t>
            </a:r>
            <a:r>
              <a:rPr lang="en-GB" altLang="en-US" b="1">
                <a:solidFill>
                  <a:srgbClr val="FF0000"/>
                </a:solidFill>
              </a:rPr>
              <a:t>skill</a:t>
            </a:r>
            <a:r>
              <a:rPr lang="en-GB" altLang="en-US" b="1"/>
              <a:t> of </a:t>
            </a:r>
            <a:r>
              <a:rPr lang="en-GB" altLang="en-US" b="1">
                <a:solidFill>
                  <a:srgbClr val="F013AF"/>
                </a:solidFill>
              </a:rPr>
              <a:t>reading</a:t>
            </a:r>
            <a:r>
              <a:rPr lang="en-GB" altLang="en-US" b="1"/>
              <a:t> without letters:</a:t>
            </a:r>
          </a:p>
          <a:p>
            <a:pPr>
              <a:buFont typeface="Arial" panose="020B0604020202020204" pitchFamily="34" charset="0"/>
              <a:buNone/>
            </a:pPr>
            <a:endParaRPr lang="en-GB" altLang="en-US" b="1"/>
          </a:p>
          <a:p>
            <a:pPr>
              <a:buFont typeface="Arial" panose="020B0604020202020204" pitchFamily="34" charset="0"/>
              <a:buNone/>
            </a:pPr>
            <a:r>
              <a:rPr lang="en-GB" altLang="en-US" b="1"/>
              <a:t>Say, “</a:t>
            </a:r>
            <a:r>
              <a:rPr lang="en-GB" altLang="en-US" b="1">
                <a:solidFill>
                  <a:schemeClr val="tx1"/>
                </a:solidFill>
              </a:rPr>
              <a:t>Pull up the /z//i//p/ of  your /c//oa//t/.</a:t>
            </a:r>
            <a:r>
              <a:rPr lang="en-GB" altLang="en-US" b="1"/>
              <a:t>”</a:t>
            </a:r>
          </a:p>
          <a:p>
            <a:pPr>
              <a:buFont typeface="Arial" panose="020B0604020202020204" pitchFamily="34" charset="0"/>
              <a:buNone/>
            </a:pPr>
            <a:endParaRPr lang="en-GB" altLang="en-US" b="1"/>
          </a:p>
          <a:p>
            <a:pPr>
              <a:buFont typeface="Arial" panose="020B0604020202020204" pitchFamily="34" charset="0"/>
              <a:buNone/>
            </a:pPr>
            <a:r>
              <a:rPr lang="en-GB" altLang="en-US" b="1" i="1"/>
              <a:t>2. Sub</a:t>
            </a:r>
            <a:r>
              <a:rPr lang="en-GB" altLang="en-US" b="1"/>
              <a:t>-</a:t>
            </a:r>
            <a:r>
              <a:rPr lang="en-GB" altLang="en-US" b="1">
                <a:solidFill>
                  <a:srgbClr val="FF0000"/>
                </a:solidFill>
              </a:rPr>
              <a:t>skill</a:t>
            </a:r>
            <a:r>
              <a:rPr lang="en-GB" altLang="en-US" b="1"/>
              <a:t> of </a:t>
            </a:r>
            <a:r>
              <a:rPr lang="en-GB" altLang="en-US" b="1">
                <a:solidFill>
                  <a:srgbClr val="F013AF"/>
                </a:solidFill>
              </a:rPr>
              <a:t>spelling</a:t>
            </a:r>
            <a:r>
              <a:rPr lang="en-GB" altLang="en-US" b="1"/>
              <a:t> without letters:</a:t>
            </a:r>
          </a:p>
          <a:p>
            <a:pPr>
              <a:buFont typeface="Arial" panose="020B0604020202020204" pitchFamily="34" charset="0"/>
              <a:buNone/>
            </a:pPr>
            <a:endParaRPr lang="en-GB" altLang="en-US" b="1"/>
          </a:p>
          <a:p>
            <a:pPr>
              <a:buFont typeface="Arial" panose="020B0604020202020204" pitchFamily="34" charset="0"/>
              <a:buNone/>
            </a:pPr>
            <a:r>
              <a:rPr lang="en-GB" altLang="en-US" b="1"/>
              <a:t>“</a:t>
            </a:r>
            <a:r>
              <a:rPr lang="en-GB" altLang="en-US" b="1">
                <a:solidFill>
                  <a:schemeClr val="tx1"/>
                </a:solidFill>
              </a:rPr>
              <a:t>Mat, /m/ /a/ /t/.   Spoon  /s/ /p/ /oo/ /n/.</a:t>
            </a:r>
            <a:r>
              <a:rPr lang="en-GB" altLang="en-US" b="1"/>
              <a:t>”</a:t>
            </a:r>
          </a:p>
          <a:p>
            <a:pPr>
              <a:buFont typeface="Arial" panose="020B0604020202020204" pitchFamily="34" charset="0"/>
              <a:buNone/>
            </a:pPr>
            <a:r>
              <a:rPr lang="en-GB" altLang="en-US" b="1">
                <a:solidFill>
                  <a:srgbClr val="FF0000"/>
                </a:solidFill>
              </a:rPr>
              <a:t>This helps your child’s awareness of sounds.</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le 1">
            <a:extLst>
              <a:ext uri="{FF2B5EF4-FFF2-40B4-BE49-F238E27FC236}">
                <a16:creationId xmlns:a16="http://schemas.microsoft.com/office/drawing/2014/main" id="{41F61900-0CF6-4DB1-BDA5-DB47CB323517}"/>
              </a:ext>
            </a:extLst>
          </p:cNvPr>
          <p:cNvSpPr>
            <a:spLocks noGrp="1"/>
          </p:cNvSpPr>
          <p:nvPr>
            <p:ph type="title"/>
          </p:nvPr>
        </p:nvSpPr>
        <p:spPr>
          <a:xfrm>
            <a:off x="823913" y="635000"/>
            <a:ext cx="5695950" cy="457200"/>
          </a:xfrm>
        </p:spPr>
        <p:txBody>
          <a:bodyPr>
            <a:noAutofit/>
          </a:bodyPr>
          <a:lstStyle/>
          <a:p>
            <a:pPr>
              <a:defRPr/>
            </a:pPr>
            <a:r>
              <a:rPr lang="en-GB" b="1" dirty="0">
                <a:solidFill>
                  <a:srgbClr val="0070C0"/>
                </a:solidFill>
                <a:latin typeface="+mn-lt"/>
                <a:cs typeface="Arial" pitchFamily="34" charset="0"/>
              </a:rPr>
              <a:t>Alphabetic Code Flashcards</a:t>
            </a:r>
          </a:p>
        </p:txBody>
      </p:sp>
      <p:pic>
        <p:nvPicPr>
          <p:cNvPr id="38915" name="Picture 7">
            <a:extLst>
              <a:ext uri="{FF2B5EF4-FFF2-40B4-BE49-F238E27FC236}">
                <a16:creationId xmlns:a16="http://schemas.microsoft.com/office/drawing/2014/main" id="{180D73A9-C995-41D8-B97A-7078DA361E72}"/>
              </a:ext>
            </a:extLst>
          </p:cNvPr>
          <p:cNvPicPr>
            <a:picLocks noGrp="1"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846763" y="3887788"/>
            <a:ext cx="1306512" cy="203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16" name="Picture 8">
            <a:extLst>
              <a:ext uri="{FF2B5EF4-FFF2-40B4-BE49-F238E27FC236}">
                <a16:creationId xmlns:a16="http://schemas.microsoft.com/office/drawing/2014/main" id="{BCCDBD08-6647-42D6-ADB2-E098D2990C93}"/>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6894513" y="3729038"/>
            <a:ext cx="1349375" cy="209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17" name="Picture 2" descr="C:\Users\Debbie\Desktop\Converted Images\O1.tif">
            <a:extLst>
              <a:ext uri="{FF2B5EF4-FFF2-40B4-BE49-F238E27FC236}">
                <a16:creationId xmlns:a16="http://schemas.microsoft.com/office/drawing/2014/main" id="{A44E871E-CFC9-46B5-9236-FD60F1CF7F28}"/>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3143250" y="1397000"/>
            <a:ext cx="1250950" cy="193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18" name="Picture 3" descr="C:\Users\Debbie\Desktop\Converted Images\O2.tif">
            <a:extLst>
              <a:ext uri="{FF2B5EF4-FFF2-40B4-BE49-F238E27FC236}">
                <a16:creationId xmlns:a16="http://schemas.microsoft.com/office/drawing/2014/main" id="{8BBDA2A9-74A4-4533-B012-3A209E360C5F}"/>
              </a:ext>
            </a:extLst>
          </p:cNvPr>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4233863" y="1758950"/>
            <a:ext cx="1179512" cy="197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19" name="Picture 4" descr="C:\Users\Debbie\Desktop\Converted Images\Or Flashcard_ST3_Page_1.jpg">
            <a:extLst>
              <a:ext uri="{FF2B5EF4-FFF2-40B4-BE49-F238E27FC236}">
                <a16:creationId xmlns:a16="http://schemas.microsoft.com/office/drawing/2014/main" id="{8A0B75EC-F9A9-42A5-84E8-7DD7001448B4}"/>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3348038" y="4403725"/>
            <a:ext cx="1343025" cy="2081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20" name="Picture 5" descr="C:\Users\Debbie\Desktop\Converted Images\Or Flashcard_ST3_Page_2.jpg">
            <a:extLst>
              <a:ext uri="{FF2B5EF4-FFF2-40B4-BE49-F238E27FC236}">
                <a16:creationId xmlns:a16="http://schemas.microsoft.com/office/drawing/2014/main" id="{BE00FC02-64A2-4FF0-84BF-8C4500EAC87A}"/>
              </a:ext>
            </a:extLst>
          </p:cNvPr>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4465638" y="4171950"/>
            <a:ext cx="1282700" cy="1987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21" name="Picture 6" descr="C:\Users\Debbie\Desktop\Converted Images\G1.tif">
            <a:extLst>
              <a:ext uri="{FF2B5EF4-FFF2-40B4-BE49-F238E27FC236}">
                <a16:creationId xmlns:a16="http://schemas.microsoft.com/office/drawing/2014/main" id="{0BF6B5F4-D7DF-403A-ABAC-BFD2E3DAA8AF}"/>
              </a:ext>
            </a:extLst>
          </p:cNvPr>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663575" y="1609725"/>
            <a:ext cx="1414463" cy="219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22" name="Picture 7" descr="C:\Users\Debbie\Desktop\Converted Images\G2.tif">
            <a:extLst>
              <a:ext uri="{FF2B5EF4-FFF2-40B4-BE49-F238E27FC236}">
                <a16:creationId xmlns:a16="http://schemas.microsoft.com/office/drawing/2014/main" id="{9938B567-3555-44E6-A4F5-31C7E041A187}"/>
              </a:ext>
            </a:extLst>
          </p:cNvPr>
          <p:cNvPicPr>
            <a:picLocks noChangeAspect="1" noChangeArrowheads="1"/>
          </p:cNvPicPr>
          <p:nvPr/>
        </p:nvPicPr>
        <p:blipFill>
          <a:blip r:embed="rId10" cstate="screen">
            <a:extLst>
              <a:ext uri="{28A0092B-C50C-407E-A947-70E740481C1C}">
                <a14:useLocalDpi xmlns:a14="http://schemas.microsoft.com/office/drawing/2010/main"/>
              </a:ext>
            </a:extLst>
          </a:blip>
          <a:srcRect/>
          <a:stretch>
            <a:fillRect/>
          </a:stretch>
        </p:blipFill>
        <p:spPr bwMode="auto">
          <a:xfrm>
            <a:off x="1714500" y="1408113"/>
            <a:ext cx="1274763"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23" name="Picture 8" descr="C:\Users\Debbie\Desktop\Converted Images\Flashcard_ST2_17.tif">
            <a:extLst>
              <a:ext uri="{FF2B5EF4-FFF2-40B4-BE49-F238E27FC236}">
                <a16:creationId xmlns:a16="http://schemas.microsoft.com/office/drawing/2014/main" id="{0139C8BD-5041-4DDB-A1E8-0EDC2A1F9239}"/>
              </a:ext>
            </a:extLst>
          </p:cNvPr>
          <p:cNvPicPr>
            <a:picLocks noChangeAspect="1" noChangeArrowheads="1"/>
          </p:cNvPicPr>
          <p:nvPr/>
        </p:nvPicPr>
        <p:blipFill>
          <a:blip r:embed="rId11" cstate="screen">
            <a:extLst>
              <a:ext uri="{28A0092B-C50C-407E-A947-70E740481C1C}">
                <a14:useLocalDpi xmlns:a14="http://schemas.microsoft.com/office/drawing/2010/main"/>
              </a:ext>
            </a:extLst>
          </a:blip>
          <a:srcRect/>
          <a:stretch>
            <a:fillRect/>
          </a:stretch>
        </p:blipFill>
        <p:spPr bwMode="auto">
          <a:xfrm>
            <a:off x="660400" y="4094163"/>
            <a:ext cx="1414463" cy="219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24" name="Picture 9" descr="C:\Users\Debbie\Desktop\Converted Images\Flashcard_ST2_18.tif">
            <a:extLst>
              <a:ext uri="{FF2B5EF4-FFF2-40B4-BE49-F238E27FC236}">
                <a16:creationId xmlns:a16="http://schemas.microsoft.com/office/drawing/2014/main" id="{19D3EC8A-AB04-494F-BEF1-D8BEA5C85DF2}"/>
              </a:ext>
            </a:extLst>
          </p:cNvPr>
          <p:cNvPicPr>
            <a:picLocks noChangeAspect="1" noChangeArrowheads="1"/>
          </p:cNvPicPr>
          <p:nvPr/>
        </p:nvPicPr>
        <p:blipFill>
          <a:blip r:embed="rId12" cstate="screen">
            <a:extLst>
              <a:ext uri="{28A0092B-C50C-407E-A947-70E740481C1C}">
                <a14:useLocalDpi xmlns:a14="http://schemas.microsoft.com/office/drawing/2010/main"/>
              </a:ext>
            </a:extLst>
          </a:blip>
          <a:srcRect/>
          <a:stretch>
            <a:fillRect/>
          </a:stretch>
        </p:blipFill>
        <p:spPr bwMode="auto">
          <a:xfrm>
            <a:off x="1790700" y="4354513"/>
            <a:ext cx="1401763" cy="2174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25" name="Picture 10" descr="C:\Users\Debbie\Desktop\Converted Images\C1.tif">
            <a:extLst>
              <a:ext uri="{FF2B5EF4-FFF2-40B4-BE49-F238E27FC236}">
                <a16:creationId xmlns:a16="http://schemas.microsoft.com/office/drawing/2014/main" id="{C2E46A6C-F17B-4E45-969F-E6FE81D444A0}"/>
              </a:ext>
            </a:extLst>
          </p:cNvPr>
          <p:cNvPicPr>
            <a:picLocks noChangeAspect="1" noChangeArrowheads="1"/>
          </p:cNvPicPr>
          <p:nvPr/>
        </p:nvPicPr>
        <p:blipFill>
          <a:blip r:embed="rId13" cstate="screen">
            <a:extLst>
              <a:ext uri="{28A0092B-C50C-407E-A947-70E740481C1C}">
                <a14:useLocalDpi xmlns:a14="http://schemas.microsoft.com/office/drawing/2010/main"/>
              </a:ext>
            </a:extLst>
          </a:blip>
          <a:srcRect/>
          <a:stretch>
            <a:fillRect/>
          </a:stretch>
        </p:blipFill>
        <p:spPr bwMode="auto">
          <a:xfrm>
            <a:off x="5678488" y="1539875"/>
            <a:ext cx="1295400" cy="200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26" name="Picture 11" descr="C:\Users\Debbie\Desktop\Converted Images\C2.tif">
            <a:extLst>
              <a:ext uri="{FF2B5EF4-FFF2-40B4-BE49-F238E27FC236}">
                <a16:creationId xmlns:a16="http://schemas.microsoft.com/office/drawing/2014/main" id="{B329DD9F-6C1C-4921-A199-98F7371B197E}"/>
              </a:ext>
            </a:extLst>
          </p:cNvPr>
          <p:cNvPicPr>
            <a:picLocks noChangeAspect="1" noChangeArrowheads="1"/>
          </p:cNvPicPr>
          <p:nvPr/>
        </p:nvPicPr>
        <p:blipFill>
          <a:blip r:embed="rId14" cstate="screen">
            <a:extLst>
              <a:ext uri="{28A0092B-C50C-407E-A947-70E740481C1C}">
                <a14:useLocalDpi xmlns:a14="http://schemas.microsoft.com/office/drawing/2010/main"/>
              </a:ext>
            </a:extLst>
          </a:blip>
          <a:srcRect/>
          <a:stretch>
            <a:fillRect/>
          </a:stretch>
        </p:blipFill>
        <p:spPr bwMode="auto">
          <a:xfrm>
            <a:off x="6721475" y="1112838"/>
            <a:ext cx="1174750" cy="1965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Content Placeholder 2">
            <a:extLst>
              <a:ext uri="{FF2B5EF4-FFF2-40B4-BE49-F238E27FC236}">
                <a16:creationId xmlns:a16="http://schemas.microsoft.com/office/drawing/2014/main" id="{A0ED5059-7EAC-4F05-9228-0606A23F6CF7}"/>
              </a:ext>
            </a:extLst>
          </p:cNvPr>
          <p:cNvSpPr>
            <a:spLocks noGrp="1"/>
          </p:cNvSpPr>
          <p:nvPr>
            <p:ph idx="1"/>
          </p:nvPr>
        </p:nvSpPr>
        <p:spPr>
          <a:xfrm>
            <a:off x="550863" y="1173163"/>
            <a:ext cx="8135937" cy="5172075"/>
          </a:xfrm>
        </p:spPr>
        <p:txBody>
          <a:bodyPr/>
          <a:lstStyle/>
          <a:p>
            <a:pPr marL="0" indent="0" eaLnBrk="1" hangingPunct="1">
              <a:buFont typeface="Arial" panose="020B0604020202020204" pitchFamily="34" charset="0"/>
              <a:buNone/>
              <a:defRPr/>
            </a:pPr>
            <a:r>
              <a:rPr lang="en-GB" sz="2800" dirty="0"/>
              <a:t>     </a:t>
            </a:r>
          </a:p>
          <a:p>
            <a:pPr marL="0" indent="0" eaLnBrk="1" hangingPunct="1">
              <a:buFont typeface="Arial" panose="020B0604020202020204" pitchFamily="34" charset="0"/>
              <a:buNone/>
              <a:defRPr/>
            </a:pPr>
            <a:r>
              <a:rPr lang="en-GB" sz="2800" dirty="0"/>
              <a:t>      </a:t>
            </a:r>
            <a:r>
              <a:rPr lang="en-GB" sz="2800" dirty="0">
                <a:latin typeface="Comic Sans MS" pitchFamily="66" charset="0"/>
              </a:rPr>
              <a:t>/</a:t>
            </a:r>
            <a:r>
              <a:rPr lang="en-GB" sz="2800" b="1" dirty="0">
                <a:solidFill>
                  <a:srgbClr val="0070C0"/>
                </a:solidFill>
                <a:latin typeface="Comic Sans MS" pitchFamily="66" charset="0"/>
              </a:rPr>
              <a:t>k</a:t>
            </a:r>
            <a:r>
              <a:rPr lang="en-GB" sz="2800" dirty="0">
                <a:latin typeface="Comic Sans MS" pitchFamily="66" charset="0"/>
              </a:rPr>
              <a:t>/ </a:t>
            </a:r>
          </a:p>
          <a:p>
            <a:pPr marL="0" indent="0" eaLnBrk="1" hangingPunct="1">
              <a:buFont typeface="Arial" panose="020B0604020202020204" pitchFamily="34" charset="0"/>
              <a:buNone/>
              <a:defRPr/>
            </a:pPr>
            <a:endParaRPr lang="en-GB" sz="2800" b="1" dirty="0"/>
          </a:p>
          <a:p>
            <a:pPr marL="0" indent="0" eaLnBrk="1" hangingPunct="1">
              <a:buFont typeface="Arial" panose="020B0604020202020204" pitchFamily="34" charset="0"/>
              <a:buNone/>
              <a:defRPr/>
            </a:pPr>
            <a:r>
              <a:rPr lang="en-GB" sz="2800" b="1" dirty="0"/>
              <a:t>			          </a:t>
            </a:r>
            <a:r>
              <a:rPr lang="en-GB" sz="2800" b="1" dirty="0">
                <a:latin typeface="Comic Sans MS" pitchFamily="66" charset="0"/>
              </a:rPr>
              <a:t>c </a:t>
            </a:r>
            <a:r>
              <a:rPr lang="en-GB" sz="2800" b="1" dirty="0">
                <a:solidFill>
                  <a:schemeClr val="bg1">
                    <a:lumMod val="50000"/>
                  </a:schemeClr>
                </a:solidFill>
                <a:latin typeface="Comic Sans MS" pitchFamily="66" charset="0"/>
              </a:rPr>
              <a:t>a t</a:t>
            </a:r>
            <a:r>
              <a:rPr lang="en-GB" sz="2800" b="1" dirty="0">
                <a:latin typeface="Comic Sans MS" pitchFamily="66" charset="0"/>
              </a:rPr>
              <a:t>	      k </a:t>
            </a:r>
            <a:r>
              <a:rPr lang="en-GB" sz="2800" b="1" dirty="0" err="1">
                <a:solidFill>
                  <a:schemeClr val="bg1">
                    <a:lumMod val="50000"/>
                  </a:schemeClr>
                </a:solidFill>
                <a:latin typeface="Comic Sans MS" pitchFamily="66" charset="0"/>
              </a:rPr>
              <a:t>ey</a:t>
            </a:r>
            <a:r>
              <a:rPr lang="en-GB" sz="2800" b="1" dirty="0">
                <a:latin typeface="Comic Sans MS" pitchFamily="66" charset="0"/>
              </a:rPr>
              <a:t>         </a:t>
            </a:r>
            <a:r>
              <a:rPr lang="en-GB" sz="2800" b="1" dirty="0">
                <a:solidFill>
                  <a:schemeClr val="bg1">
                    <a:lumMod val="50000"/>
                  </a:schemeClr>
                </a:solidFill>
                <a:latin typeface="Comic Sans MS" pitchFamily="66" charset="0"/>
              </a:rPr>
              <a:t>d u </a:t>
            </a:r>
            <a:r>
              <a:rPr lang="en-GB" sz="2800" b="1" dirty="0">
                <a:latin typeface="Comic Sans MS" pitchFamily="66" charset="0"/>
              </a:rPr>
              <a:t>ck</a:t>
            </a:r>
            <a:endParaRPr lang="en-GB" sz="2800" dirty="0">
              <a:latin typeface="Comic Sans MS" pitchFamily="66" charset="0"/>
            </a:endParaRPr>
          </a:p>
          <a:p>
            <a:pPr marL="0" indent="0" eaLnBrk="1" hangingPunct="1">
              <a:buFont typeface="Arial" panose="020B0604020202020204" pitchFamily="34" charset="0"/>
              <a:buNone/>
              <a:defRPr/>
            </a:pPr>
            <a:r>
              <a:rPr lang="en-GB" sz="2800" dirty="0"/>
              <a:t> </a:t>
            </a:r>
          </a:p>
          <a:p>
            <a:pPr marL="0" indent="0" eaLnBrk="1" hangingPunct="1">
              <a:buFont typeface="Arial" panose="020B0604020202020204" pitchFamily="34" charset="0"/>
              <a:buNone/>
              <a:defRPr/>
            </a:pPr>
            <a:r>
              <a:rPr lang="en-GB" sz="2800" b="1" dirty="0">
                <a:solidFill>
                  <a:srgbClr val="0070C0"/>
                </a:solidFill>
              </a:rPr>
              <a:t>‘Mnemonic’ means ‘aid to memory’.</a:t>
            </a:r>
          </a:p>
          <a:p>
            <a:pPr marL="0" indent="0" eaLnBrk="1" hangingPunct="1">
              <a:buFont typeface="Arial" panose="020B0604020202020204" pitchFamily="34" charset="0"/>
              <a:buNone/>
              <a:defRPr/>
            </a:pPr>
            <a:r>
              <a:rPr lang="en-GB" sz="2800" b="1" dirty="0">
                <a:solidFill>
                  <a:srgbClr val="002060"/>
                </a:solidFill>
              </a:rPr>
              <a:t>Picture-words and their printed words make the learning of the different sounds and spellings more </a:t>
            </a:r>
            <a:r>
              <a:rPr lang="en-GB" sz="2800" b="1" dirty="0">
                <a:solidFill>
                  <a:srgbClr val="F013AF"/>
                </a:solidFill>
              </a:rPr>
              <a:t>memorable</a:t>
            </a:r>
            <a:r>
              <a:rPr lang="en-GB" sz="2800" b="1" dirty="0">
                <a:solidFill>
                  <a:srgbClr val="002060"/>
                </a:solidFill>
              </a:rPr>
              <a:t> and </a:t>
            </a:r>
            <a:r>
              <a:rPr lang="en-GB" sz="2800" b="1" dirty="0">
                <a:solidFill>
                  <a:srgbClr val="F013AF"/>
                </a:solidFill>
              </a:rPr>
              <a:t>manageable</a:t>
            </a:r>
            <a:r>
              <a:rPr lang="en-GB" sz="2800" b="1" dirty="0">
                <a:solidFill>
                  <a:srgbClr val="002060"/>
                </a:solidFill>
              </a:rPr>
              <a:t> and can clarify the teaching and learning for adults and children alike.</a:t>
            </a:r>
          </a:p>
        </p:txBody>
      </p:sp>
      <p:pic>
        <p:nvPicPr>
          <p:cNvPr id="40963" name="Picture 5" descr="key.jpg">
            <a:extLst>
              <a:ext uri="{FF2B5EF4-FFF2-40B4-BE49-F238E27FC236}">
                <a16:creationId xmlns:a16="http://schemas.microsoft.com/office/drawing/2014/main" id="{D584DE2A-0910-4951-A778-A2FD24E18C19}"/>
              </a:ext>
            </a:extLst>
          </p:cNvPr>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649288" y="2390775"/>
            <a:ext cx="1276350" cy="676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64" name="Picture 2">
            <a:extLst>
              <a:ext uri="{FF2B5EF4-FFF2-40B4-BE49-F238E27FC236}">
                <a16:creationId xmlns:a16="http://schemas.microsoft.com/office/drawing/2014/main" id="{AC1937AD-00D7-4CA8-A643-9F23A83794BD}"/>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2595563" y="1377950"/>
            <a:ext cx="1431925" cy="847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65" name="Picture 3">
            <a:extLst>
              <a:ext uri="{FF2B5EF4-FFF2-40B4-BE49-F238E27FC236}">
                <a16:creationId xmlns:a16="http://schemas.microsoft.com/office/drawing/2014/main" id="{9760666E-1A88-43E1-8D48-689EC61DC5C6}"/>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4651375" y="1549400"/>
            <a:ext cx="1274763" cy="676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66" name="Picture 4">
            <a:extLst>
              <a:ext uri="{FF2B5EF4-FFF2-40B4-BE49-F238E27FC236}">
                <a16:creationId xmlns:a16="http://schemas.microsoft.com/office/drawing/2014/main" id="{9D11E706-E02D-4C84-A28F-8DC47BEEABB0}"/>
              </a:ext>
            </a:extLst>
          </p:cNvPr>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6786563" y="1173163"/>
            <a:ext cx="1292225" cy="1195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6">
            <a:extLst>
              <a:ext uri="{FF2B5EF4-FFF2-40B4-BE49-F238E27FC236}">
                <a16:creationId xmlns:a16="http://schemas.microsoft.com/office/drawing/2014/main" id="{C709B193-17F5-4519-B122-E3FE3D8DFDF8}"/>
              </a:ext>
            </a:extLst>
          </p:cNvPr>
          <p:cNvSpPr txBox="1"/>
          <p:nvPr/>
        </p:nvSpPr>
        <p:spPr>
          <a:xfrm>
            <a:off x="981075" y="219075"/>
            <a:ext cx="7097713" cy="830263"/>
          </a:xfrm>
          <a:prstGeom prst="rect">
            <a:avLst/>
          </a:prstGeom>
          <a:noFill/>
        </p:spPr>
        <p:txBody>
          <a:bodyPr>
            <a:spAutoFit/>
          </a:bodyPr>
          <a:lstStyle/>
          <a:p>
            <a:pPr algn="ctr" eaLnBrk="1" hangingPunct="1">
              <a:defRPr/>
            </a:pPr>
            <a:r>
              <a:rPr lang="en-GB" sz="4800" b="1" dirty="0">
                <a:solidFill>
                  <a:srgbClr val="0070C0"/>
                </a:solidFill>
                <a:latin typeface="+mn-lt"/>
                <a:cs typeface="+mn-cs"/>
              </a:rPr>
              <a:t>Mnemonic  picture-words</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
            <a:extLst>
              <a:ext uri="{FF2B5EF4-FFF2-40B4-BE49-F238E27FC236}">
                <a16:creationId xmlns:a16="http://schemas.microsoft.com/office/drawing/2014/main" id="{69A3AAFD-AE76-46E6-95CB-52D62F420AE2}"/>
              </a:ext>
            </a:extLst>
          </p:cNvPr>
          <p:cNvSpPr>
            <a:spLocks noGrp="1"/>
          </p:cNvSpPr>
          <p:nvPr>
            <p:ph type="title"/>
          </p:nvPr>
        </p:nvSpPr>
        <p:spPr/>
        <p:txBody>
          <a:bodyPr/>
          <a:lstStyle/>
          <a:p>
            <a:pPr algn="ctr"/>
            <a:r>
              <a:rPr lang="en-GB" altLang="en-US" b="1">
                <a:solidFill>
                  <a:srgbClr val="002060"/>
                </a:solidFill>
              </a:rPr>
              <a:t>Resources to teach the alphabetic code:</a:t>
            </a:r>
            <a:br>
              <a:rPr lang="en-GB" altLang="en-US" b="1">
                <a:solidFill>
                  <a:srgbClr val="002060"/>
                </a:solidFill>
              </a:rPr>
            </a:br>
            <a:r>
              <a:rPr lang="en-GB" altLang="en-US" b="1">
                <a:solidFill>
                  <a:srgbClr val="0070C0"/>
                </a:solidFill>
              </a:rPr>
              <a:t>Grapheme Tiles and Flash Cards</a:t>
            </a:r>
          </a:p>
        </p:txBody>
      </p:sp>
      <p:pic>
        <p:nvPicPr>
          <p:cNvPr id="43011" name="Picture 2">
            <a:extLst>
              <a:ext uri="{FF2B5EF4-FFF2-40B4-BE49-F238E27FC236}">
                <a16:creationId xmlns:a16="http://schemas.microsoft.com/office/drawing/2014/main" id="{A79F7E89-FB2A-46DB-B249-DFCF728CA652}"/>
              </a:ext>
            </a:extLst>
          </p:cNvPr>
          <p:cNvPicPr>
            <a:picLocks noGrp="1" noChangeAspect="1" noChangeArrowheads="1"/>
          </p:cNvPicPr>
          <p:nvPr>
            <p:ph idx="1"/>
          </p:nvPr>
        </p:nvPicPr>
        <p:blipFill>
          <a:blip r:embed="rId3">
            <a:extLst>
              <a:ext uri="{28A0092B-C50C-407E-A947-70E740481C1C}">
                <a14:useLocalDpi xmlns:a14="http://schemas.microsoft.com/office/drawing/2010/main"/>
              </a:ext>
            </a:extLst>
          </a:blip>
          <a:srcRect/>
          <a:stretch>
            <a:fillRect/>
          </a:stretch>
        </p:blipFill>
        <p:spPr>
          <a:xfrm>
            <a:off x="4400550" y="1665288"/>
            <a:ext cx="1804988" cy="2817812"/>
          </a:xfrm>
        </p:spPr>
      </p:pic>
      <p:pic>
        <p:nvPicPr>
          <p:cNvPr id="43012" name="Picture 3">
            <a:extLst>
              <a:ext uri="{FF2B5EF4-FFF2-40B4-BE49-F238E27FC236}">
                <a16:creationId xmlns:a16="http://schemas.microsoft.com/office/drawing/2014/main" id="{4741E715-0F63-4A5A-8306-D1324F104DE9}"/>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6205538" y="1581150"/>
            <a:ext cx="1920875" cy="2974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013" name="Picture 4" descr="C:\Users\Beddoess\Desktop\Grapheme tiles.PNG">
            <a:extLst>
              <a:ext uri="{FF2B5EF4-FFF2-40B4-BE49-F238E27FC236}">
                <a16:creationId xmlns:a16="http://schemas.microsoft.com/office/drawing/2014/main" id="{8AD19BA5-E525-4CED-8A97-803874623484}"/>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1120775" y="1993900"/>
            <a:ext cx="2443163" cy="3182938"/>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62594091-BEAD-4081-9849-1EE1124B85AF}"/>
              </a:ext>
            </a:extLst>
          </p:cNvPr>
          <p:cNvSpPr txBox="1"/>
          <p:nvPr/>
        </p:nvSpPr>
        <p:spPr>
          <a:xfrm>
            <a:off x="4467225" y="4806950"/>
            <a:ext cx="3848100" cy="1385888"/>
          </a:xfrm>
          <a:prstGeom prst="rect">
            <a:avLst/>
          </a:prstGeom>
          <a:noFill/>
        </p:spPr>
        <p:txBody>
          <a:bodyPr wrap="none">
            <a:spAutoFit/>
          </a:bodyPr>
          <a:lstStyle/>
          <a:p>
            <a:pPr eaLnBrk="1" hangingPunct="1">
              <a:defRPr/>
            </a:pPr>
            <a:r>
              <a:rPr lang="en-GB" sz="2800" b="1" dirty="0">
                <a:latin typeface="+mn-lt"/>
                <a:cs typeface="+mn-cs"/>
              </a:rPr>
              <a:t>‘</a:t>
            </a:r>
            <a:r>
              <a:rPr lang="en-GB" sz="2800" b="1" dirty="0">
                <a:solidFill>
                  <a:srgbClr val="FF0000"/>
                </a:solidFill>
                <a:latin typeface="+mn-lt"/>
                <a:cs typeface="+mn-cs"/>
              </a:rPr>
              <a:t>See the graphemes and </a:t>
            </a:r>
          </a:p>
          <a:p>
            <a:pPr eaLnBrk="1" hangingPunct="1">
              <a:defRPr/>
            </a:pPr>
            <a:r>
              <a:rPr lang="en-GB" sz="2800" b="1" dirty="0">
                <a:solidFill>
                  <a:srgbClr val="FF0000"/>
                </a:solidFill>
                <a:latin typeface="+mn-lt"/>
                <a:cs typeface="+mn-cs"/>
              </a:rPr>
              <a:t>say the sounds</a:t>
            </a:r>
            <a:r>
              <a:rPr lang="en-GB" sz="2800" b="1" dirty="0">
                <a:latin typeface="+mn-lt"/>
                <a:cs typeface="+mn-cs"/>
              </a:rPr>
              <a:t>’ is a </a:t>
            </a:r>
          </a:p>
          <a:p>
            <a:pPr eaLnBrk="1" hangingPunct="1">
              <a:defRPr/>
            </a:pPr>
            <a:r>
              <a:rPr lang="en-GB" sz="2800" b="1" i="1" dirty="0">
                <a:solidFill>
                  <a:srgbClr val="0070C0"/>
                </a:solidFill>
                <a:latin typeface="+mn-lt"/>
                <a:cs typeface="+mn-cs"/>
              </a:rPr>
              <a:t>sub</a:t>
            </a:r>
            <a:r>
              <a:rPr lang="en-GB" sz="2800" b="1" dirty="0">
                <a:latin typeface="+mn-lt"/>
                <a:cs typeface="+mn-cs"/>
              </a:rPr>
              <a:t>-skill of reading. </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itle 1">
            <a:extLst>
              <a:ext uri="{FF2B5EF4-FFF2-40B4-BE49-F238E27FC236}">
                <a16:creationId xmlns:a16="http://schemas.microsoft.com/office/drawing/2014/main" id="{3F26BD4F-7731-4688-9307-0A8EA06B7816}"/>
              </a:ext>
            </a:extLst>
          </p:cNvPr>
          <p:cNvSpPr>
            <a:spLocks noGrp="1"/>
          </p:cNvSpPr>
          <p:nvPr>
            <p:ph type="title"/>
          </p:nvPr>
        </p:nvSpPr>
        <p:spPr>
          <a:xfrm>
            <a:off x="457200" y="274638"/>
            <a:ext cx="8229600" cy="881062"/>
          </a:xfrm>
        </p:spPr>
        <p:txBody>
          <a:bodyPr/>
          <a:lstStyle/>
          <a:p>
            <a:pPr algn="ctr"/>
            <a:r>
              <a:rPr lang="en-GB" altLang="en-US" sz="4000" b="1">
                <a:solidFill>
                  <a:srgbClr val="0070C0"/>
                </a:solidFill>
              </a:rPr>
              <a:t>‘Say the Sounds’ Posters and Frieze</a:t>
            </a:r>
          </a:p>
        </p:txBody>
      </p:sp>
      <p:pic>
        <p:nvPicPr>
          <p:cNvPr id="45059" name="Picture 2" descr="C:\Users\Beddoess\Desktop\Say the sounds poster.PNG">
            <a:extLst>
              <a:ext uri="{FF2B5EF4-FFF2-40B4-BE49-F238E27FC236}">
                <a16:creationId xmlns:a16="http://schemas.microsoft.com/office/drawing/2014/main" id="{32FF14CB-114B-4108-B0A6-94B637608B3D}"/>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055688" y="1155700"/>
            <a:ext cx="2747962" cy="3833813"/>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45060" name="Picture 3">
            <a:extLst>
              <a:ext uri="{FF2B5EF4-FFF2-40B4-BE49-F238E27FC236}">
                <a16:creationId xmlns:a16="http://schemas.microsoft.com/office/drawing/2014/main" id="{117801DE-730A-432F-B189-5DB6E00DAF1F}"/>
              </a:ext>
            </a:extLst>
          </p:cNvPr>
          <p:cNvPicPr>
            <a:picLocks noGrp="1" noChangeAspect="1" noChangeArrowheads="1"/>
          </p:cNvPicPr>
          <p:nvPr>
            <p:ph idx="1"/>
          </p:nvPr>
        </p:nvPicPr>
        <p:blipFill>
          <a:blip r:embed="rId4" cstate="screen">
            <a:extLst>
              <a:ext uri="{28A0092B-C50C-407E-A947-70E740481C1C}">
                <a14:useLocalDpi xmlns:a14="http://schemas.microsoft.com/office/drawing/2010/main"/>
              </a:ext>
            </a:extLst>
          </a:blip>
          <a:srcRect/>
          <a:stretch>
            <a:fillRect/>
          </a:stretch>
        </p:blipFill>
        <p:spPr>
          <a:xfrm>
            <a:off x="4092575" y="1638300"/>
            <a:ext cx="4594225" cy="1393825"/>
          </a:xfrm>
        </p:spPr>
      </p:pic>
      <p:sp>
        <p:nvSpPr>
          <p:cNvPr id="5" name="TextBox 4">
            <a:extLst>
              <a:ext uri="{FF2B5EF4-FFF2-40B4-BE49-F238E27FC236}">
                <a16:creationId xmlns:a16="http://schemas.microsoft.com/office/drawing/2014/main" id="{08112740-0C55-4E5B-AE4C-D58B550E5409}"/>
              </a:ext>
            </a:extLst>
          </p:cNvPr>
          <p:cNvSpPr txBox="1"/>
          <p:nvPr/>
        </p:nvSpPr>
        <p:spPr>
          <a:xfrm>
            <a:off x="4572000" y="3032125"/>
            <a:ext cx="4025900" cy="831850"/>
          </a:xfrm>
          <a:prstGeom prst="rect">
            <a:avLst/>
          </a:prstGeom>
          <a:noFill/>
        </p:spPr>
        <p:txBody>
          <a:bodyPr>
            <a:spAutoFit/>
          </a:bodyPr>
          <a:lstStyle/>
          <a:p>
            <a:pPr eaLnBrk="1" hangingPunct="1">
              <a:defRPr/>
            </a:pPr>
            <a:r>
              <a:rPr lang="en-GB" sz="2400" b="1" dirty="0">
                <a:latin typeface="+mn-lt"/>
                <a:cs typeface="+mn-cs"/>
              </a:rPr>
              <a:t>The frieze matches the code order in the Sounds Books. </a:t>
            </a:r>
          </a:p>
        </p:txBody>
      </p:sp>
      <p:sp>
        <p:nvSpPr>
          <p:cNvPr id="6" name="TextBox 5">
            <a:extLst>
              <a:ext uri="{FF2B5EF4-FFF2-40B4-BE49-F238E27FC236}">
                <a16:creationId xmlns:a16="http://schemas.microsoft.com/office/drawing/2014/main" id="{3784E10A-7093-4B35-9A09-6692EFCE853B}"/>
              </a:ext>
            </a:extLst>
          </p:cNvPr>
          <p:cNvSpPr txBox="1"/>
          <p:nvPr/>
        </p:nvSpPr>
        <p:spPr>
          <a:xfrm>
            <a:off x="3943350" y="4270375"/>
            <a:ext cx="4144963" cy="646113"/>
          </a:xfrm>
          <a:prstGeom prst="rect">
            <a:avLst/>
          </a:prstGeom>
          <a:noFill/>
        </p:spPr>
        <p:txBody>
          <a:bodyPr>
            <a:spAutoFit/>
          </a:bodyPr>
          <a:lstStyle/>
          <a:p>
            <a:pPr eaLnBrk="1" hangingPunct="1">
              <a:defRPr/>
            </a:pPr>
            <a:r>
              <a:rPr lang="en-GB" b="1" dirty="0">
                <a:latin typeface="+mn-lt"/>
                <a:cs typeface="+mn-cs"/>
              </a:rPr>
              <a:t>Some ‘Say the Sounds’ posters match the order and some are in ‘jumbled’ order.</a:t>
            </a:r>
          </a:p>
        </p:txBody>
      </p:sp>
      <p:sp>
        <p:nvSpPr>
          <p:cNvPr id="7" name="TextBox 6">
            <a:extLst>
              <a:ext uri="{FF2B5EF4-FFF2-40B4-BE49-F238E27FC236}">
                <a16:creationId xmlns:a16="http://schemas.microsoft.com/office/drawing/2014/main" id="{F57031F6-ABEE-45CE-BA3C-88C86525BCD8}"/>
              </a:ext>
            </a:extLst>
          </p:cNvPr>
          <p:cNvSpPr txBox="1"/>
          <p:nvPr/>
        </p:nvSpPr>
        <p:spPr>
          <a:xfrm>
            <a:off x="1056188" y="5013049"/>
            <a:ext cx="7719934" cy="1077218"/>
          </a:xfrm>
          <a:prstGeom prst="rect">
            <a:avLst/>
          </a:prstGeom>
          <a:noFill/>
        </p:spPr>
        <p:txBody>
          <a:bodyPr wrap="none">
            <a:spAutoFit/>
          </a:bodyPr>
          <a:lstStyle/>
          <a:p>
            <a:pPr eaLnBrk="1" hangingPunct="1">
              <a:defRPr/>
            </a:pPr>
            <a:r>
              <a:rPr lang="en-GB" sz="3200" b="1" dirty="0">
                <a:latin typeface="+mn-lt"/>
                <a:cs typeface="+mn-cs"/>
              </a:rPr>
              <a:t>‘</a:t>
            </a:r>
            <a:r>
              <a:rPr lang="en-GB" sz="3200" b="1" dirty="0">
                <a:solidFill>
                  <a:srgbClr val="FF0000"/>
                </a:solidFill>
                <a:latin typeface="+mn-lt"/>
                <a:cs typeface="+mn-cs"/>
              </a:rPr>
              <a:t>Point to the graphemes and say the sounds</a:t>
            </a:r>
            <a:r>
              <a:rPr lang="en-GB" sz="3200" b="1" dirty="0">
                <a:latin typeface="+mn-lt"/>
                <a:cs typeface="+mn-cs"/>
              </a:rPr>
              <a:t>’</a:t>
            </a:r>
          </a:p>
          <a:p>
            <a:pPr eaLnBrk="1" hangingPunct="1">
              <a:defRPr/>
            </a:pPr>
            <a:r>
              <a:rPr lang="en-GB" sz="3200" b="1" dirty="0">
                <a:latin typeface="+mn-lt"/>
                <a:cs typeface="+mn-cs"/>
              </a:rPr>
              <a:t>is a </a:t>
            </a:r>
            <a:r>
              <a:rPr lang="en-GB" sz="3200" b="1" i="1" dirty="0">
                <a:solidFill>
                  <a:srgbClr val="0070C0"/>
                </a:solidFill>
                <a:latin typeface="+mn-lt"/>
                <a:cs typeface="+mn-cs"/>
              </a:rPr>
              <a:t>sub</a:t>
            </a:r>
            <a:r>
              <a:rPr lang="en-GB" sz="3200" b="1" dirty="0">
                <a:latin typeface="+mn-lt"/>
                <a:cs typeface="+mn-cs"/>
              </a:rPr>
              <a:t>-skill of </a:t>
            </a:r>
            <a:r>
              <a:rPr lang="en-GB" sz="3200" b="1" dirty="0">
                <a:highlight>
                  <a:srgbClr val="FFFF00"/>
                </a:highlight>
                <a:latin typeface="+mn-lt"/>
                <a:cs typeface="+mn-cs"/>
              </a:rPr>
              <a:t>reading</a:t>
            </a:r>
            <a:r>
              <a:rPr lang="en-GB" sz="3200" b="1" dirty="0">
                <a:latin typeface="+mn-lt"/>
                <a:cs typeface="+mn-cs"/>
              </a:rPr>
              <a:t>.</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itle 1">
            <a:extLst>
              <a:ext uri="{FF2B5EF4-FFF2-40B4-BE49-F238E27FC236}">
                <a16:creationId xmlns:a16="http://schemas.microsoft.com/office/drawing/2014/main" id="{3E699C23-3F8C-42F3-9029-311020085C2A}"/>
              </a:ext>
            </a:extLst>
          </p:cNvPr>
          <p:cNvSpPr>
            <a:spLocks noGrp="1"/>
          </p:cNvSpPr>
          <p:nvPr>
            <p:ph type="title"/>
          </p:nvPr>
        </p:nvSpPr>
        <p:spPr/>
        <p:txBody>
          <a:bodyPr/>
          <a:lstStyle/>
          <a:p>
            <a:pPr algn="ctr"/>
            <a:r>
              <a:rPr lang="en-GB" altLang="en-US" b="1">
                <a:solidFill>
                  <a:srgbClr val="0070C0"/>
                </a:solidFill>
              </a:rPr>
              <a:t>‘Hear the Sounds’</a:t>
            </a:r>
            <a:endParaRPr lang="en-GB" altLang="en-US"/>
          </a:p>
        </p:txBody>
      </p:sp>
      <p:pic>
        <p:nvPicPr>
          <p:cNvPr id="47107" name="Picture 2" descr="C:\Users\Beddoess\Desktop\Say the sounds poster.PNG">
            <a:extLst>
              <a:ext uri="{FF2B5EF4-FFF2-40B4-BE49-F238E27FC236}">
                <a16:creationId xmlns:a16="http://schemas.microsoft.com/office/drawing/2014/main" id="{7F5E26C6-8A7E-4AA7-80DE-A22C8468193A}"/>
              </a:ext>
            </a:extLst>
          </p:cNvPr>
          <p:cNvPicPr>
            <a:picLocks noGrp="1" noChangeAspect="1" noChangeArrowheads="1"/>
          </p:cNvPicPr>
          <p:nvPr>
            <p:ph idx="1"/>
          </p:nvPr>
        </p:nvPicPr>
        <p:blipFill>
          <a:blip r:embed="rId3" cstate="screen">
            <a:extLst>
              <a:ext uri="{28A0092B-C50C-407E-A947-70E740481C1C}">
                <a14:useLocalDpi xmlns:a14="http://schemas.microsoft.com/office/drawing/2010/main"/>
              </a:ext>
            </a:extLst>
          </a:blip>
          <a:srcRect/>
          <a:stretch>
            <a:fillRect/>
          </a:stretch>
        </p:blipFill>
        <p:spPr>
          <a:xfrm>
            <a:off x="847725" y="1417638"/>
            <a:ext cx="3013075" cy="4206875"/>
          </a:xfrm>
          <a:ln>
            <a:solidFill>
              <a:schemeClr val="tx1"/>
            </a:solidFill>
            <a:miter lim="800000"/>
            <a:headEnd/>
            <a:tailEnd/>
          </a:ln>
        </p:spPr>
      </p:pic>
      <p:sp>
        <p:nvSpPr>
          <p:cNvPr id="5" name="TextBox 4">
            <a:extLst>
              <a:ext uri="{FF2B5EF4-FFF2-40B4-BE49-F238E27FC236}">
                <a16:creationId xmlns:a16="http://schemas.microsoft.com/office/drawing/2014/main" id="{65E76A68-8DD5-4DEA-B66B-36C2B40C679E}"/>
              </a:ext>
            </a:extLst>
          </p:cNvPr>
          <p:cNvSpPr txBox="1"/>
          <p:nvPr/>
        </p:nvSpPr>
        <p:spPr>
          <a:xfrm>
            <a:off x="4784725" y="3932238"/>
            <a:ext cx="3417888" cy="1446212"/>
          </a:xfrm>
          <a:prstGeom prst="rect">
            <a:avLst/>
          </a:prstGeom>
          <a:noFill/>
        </p:spPr>
        <p:txBody>
          <a:bodyPr wrap="none">
            <a:spAutoFit/>
          </a:bodyPr>
          <a:lstStyle/>
          <a:p>
            <a:pPr eaLnBrk="1" hangingPunct="1">
              <a:defRPr/>
            </a:pPr>
            <a:r>
              <a:rPr lang="en-GB" sz="4400" b="1" dirty="0">
                <a:latin typeface="+mn-lt"/>
                <a:cs typeface="+mn-cs"/>
              </a:rPr>
              <a:t>“Air-write </a:t>
            </a:r>
          </a:p>
          <a:p>
            <a:pPr eaLnBrk="1" hangingPunct="1">
              <a:defRPr/>
            </a:pPr>
            <a:r>
              <a:rPr lang="en-GB" sz="4400" b="1" dirty="0">
                <a:latin typeface="+mn-lt"/>
                <a:cs typeface="+mn-cs"/>
              </a:rPr>
              <a:t>/</a:t>
            </a:r>
            <a:r>
              <a:rPr lang="en-GB" sz="4400" b="1" dirty="0">
                <a:solidFill>
                  <a:srgbClr val="0070C0"/>
                </a:solidFill>
                <a:latin typeface="+mn-lt"/>
                <a:cs typeface="+mn-cs"/>
              </a:rPr>
              <a:t>d</a:t>
            </a:r>
            <a:r>
              <a:rPr lang="en-GB" sz="4400" b="1" dirty="0">
                <a:latin typeface="+mn-lt"/>
                <a:cs typeface="+mn-cs"/>
              </a:rPr>
              <a:t>/, /</a:t>
            </a:r>
            <a:r>
              <a:rPr lang="en-GB" sz="4400" b="1" dirty="0">
                <a:solidFill>
                  <a:srgbClr val="0070C0"/>
                </a:solidFill>
                <a:latin typeface="+mn-lt"/>
                <a:cs typeface="+mn-cs"/>
              </a:rPr>
              <a:t>h</a:t>
            </a:r>
            <a:r>
              <a:rPr lang="en-GB" sz="4400" b="1" dirty="0">
                <a:latin typeface="+mn-lt"/>
                <a:cs typeface="+mn-cs"/>
              </a:rPr>
              <a:t>/, /</a:t>
            </a:r>
            <a:r>
              <a:rPr lang="en-GB" sz="4400" b="1" dirty="0">
                <a:solidFill>
                  <a:srgbClr val="0070C0"/>
                </a:solidFill>
                <a:latin typeface="+mn-lt"/>
                <a:cs typeface="+mn-cs"/>
              </a:rPr>
              <a:t>k</a:t>
            </a:r>
            <a:r>
              <a:rPr lang="en-GB" sz="4400" b="1" dirty="0">
                <a:latin typeface="+mn-lt"/>
                <a:cs typeface="+mn-cs"/>
              </a:rPr>
              <a:t>/.”</a:t>
            </a:r>
          </a:p>
        </p:txBody>
      </p:sp>
      <p:sp>
        <p:nvSpPr>
          <p:cNvPr id="6" name="TextBox 5">
            <a:extLst>
              <a:ext uri="{FF2B5EF4-FFF2-40B4-BE49-F238E27FC236}">
                <a16:creationId xmlns:a16="http://schemas.microsoft.com/office/drawing/2014/main" id="{D051D19E-0A5D-44E7-B50B-8176C9B6B7F4}"/>
              </a:ext>
            </a:extLst>
          </p:cNvPr>
          <p:cNvSpPr txBox="1"/>
          <p:nvPr/>
        </p:nvSpPr>
        <p:spPr>
          <a:xfrm>
            <a:off x="4348753" y="1798320"/>
            <a:ext cx="4338047" cy="1384995"/>
          </a:xfrm>
          <a:prstGeom prst="rect">
            <a:avLst/>
          </a:prstGeom>
          <a:noFill/>
        </p:spPr>
        <p:txBody>
          <a:bodyPr wrap="none">
            <a:spAutoFit/>
          </a:bodyPr>
          <a:lstStyle/>
          <a:p>
            <a:pPr eaLnBrk="1" hangingPunct="1">
              <a:defRPr/>
            </a:pPr>
            <a:r>
              <a:rPr lang="en-GB" sz="2800" b="1" dirty="0">
                <a:latin typeface="Arial" charset="0"/>
                <a:cs typeface="+mn-cs"/>
              </a:rPr>
              <a:t>‘</a:t>
            </a:r>
            <a:r>
              <a:rPr lang="en-GB" sz="2800" b="1" dirty="0">
                <a:solidFill>
                  <a:srgbClr val="FF0000"/>
                </a:solidFill>
                <a:latin typeface="Arial" charset="0"/>
                <a:cs typeface="+mn-cs"/>
              </a:rPr>
              <a:t>Hear the sounds and</a:t>
            </a:r>
          </a:p>
          <a:p>
            <a:pPr eaLnBrk="1" hangingPunct="1">
              <a:defRPr/>
            </a:pPr>
            <a:r>
              <a:rPr lang="en-GB" sz="2800" b="1" dirty="0">
                <a:solidFill>
                  <a:srgbClr val="FF0000"/>
                </a:solidFill>
                <a:latin typeface="Arial" charset="0"/>
                <a:cs typeface="+mn-cs"/>
              </a:rPr>
              <a:t>point to the graphemes</a:t>
            </a:r>
            <a:r>
              <a:rPr lang="en-GB" sz="2800" b="1" dirty="0">
                <a:latin typeface="Arial" charset="0"/>
                <a:cs typeface="+mn-cs"/>
              </a:rPr>
              <a:t>’</a:t>
            </a:r>
          </a:p>
          <a:p>
            <a:pPr eaLnBrk="1" hangingPunct="1">
              <a:defRPr/>
            </a:pPr>
            <a:r>
              <a:rPr lang="en-GB" sz="2800" b="1" dirty="0">
                <a:latin typeface="Arial" charset="0"/>
                <a:cs typeface="+mn-cs"/>
              </a:rPr>
              <a:t>is a </a:t>
            </a:r>
            <a:r>
              <a:rPr lang="en-GB" sz="2800" b="1" i="1" dirty="0">
                <a:solidFill>
                  <a:srgbClr val="0070C0"/>
                </a:solidFill>
                <a:latin typeface="Arial" charset="0"/>
                <a:cs typeface="+mn-cs"/>
              </a:rPr>
              <a:t>sub</a:t>
            </a:r>
            <a:r>
              <a:rPr lang="en-GB" sz="2800" b="1" dirty="0">
                <a:latin typeface="Arial" charset="0"/>
                <a:cs typeface="+mn-cs"/>
              </a:rPr>
              <a:t>-skill of </a:t>
            </a:r>
            <a:r>
              <a:rPr lang="en-GB" sz="2800" b="1" dirty="0">
                <a:highlight>
                  <a:srgbClr val="FFFF00"/>
                </a:highlight>
                <a:latin typeface="Arial" charset="0"/>
                <a:cs typeface="+mn-cs"/>
              </a:rPr>
              <a:t>spelling</a:t>
            </a:r>
            <a:r>
              <a:rPr lang="en-GB" sz="2800" b="1" dirty="0">
                <a:latin typeface="Arial" charset="0"/>
                <a:cs typeface="+mn-cs"/>
              </a:rPr>
              <a:t>.</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itle 1">
            <a:extLst>
              <a:ext uri="{FF2B5EF4-FFF2-40B4-BE49-F238E27FC236}">
                <a16:creationId xmlns:a16="http://schemas.microsoft.com/office/drawing/2014/main" id="{DB2E8D36-1BE8-42DA-9A58-22CD986F0939}"/>
              </a:ext>
            </a:extLst>
          </p:cNvPr>
          <p:cNvSpPr>
            <a:spLocks noGrp="1"/>
          </p:cNvSpPr>
          <p:nvPr>
            <p:ph type="title"/>
          </p:nvPr>
        </p:nvSpPr>
        <p:spPr/>
        <p:txBody>
          <a:bodyPr/>
          <a:lstStyle/>
          <a:p>
            <a:pPr algn="ctr"/>
            <a:r>
              <a:rPr lang="en-GB" altLang="en-US" b="1">
                <a:solidFill>
                  <a:srgbClr val="0070C0"/>
                </a:solidFill>
              </a:rPr>
              <a:t>‘Hear the Sounds’</a:t>
            </a:r>
            <a:endParaRPr lang="en-GB" altLang="en-US"/>
          </a:p>
        </p:txBody>
      </p:sp>
      <p:pic>
        <p:nvPicPr>
          <p:cNvPr id="49155" name="Picture 2" descr="C:\Users\Beddoess\Desktop\Say the sounds poster.PNG">
            <a:extLst>
              <a:ext uri="{FF2B5EF4-FFF2-40B4-BE49-F238E27FC236}">
                <a16:creationId xmlns:a16="http://schemas.microsoft.com/office/drawing/2014/main" id="{691494B9-293B-4929-9C77-8694DBD5C748}"/>
              </a:ext>
            </a:extLst>
          </p:cNvPr>
          <p:cNvPicPr>
            <a:picLocks noGrp="1" noChangeAspect="1" noChangeArrowheads="1"/>
          </p:cNvPicPr>
          <p:nvPr>
            <p:ph idx="1"/>
          </p:nvPr>
        </p:nvPicPr>
        <p:blipFill>
          <a:blip r:embed="rId3">
            <a:extLst>
              <a:ext uri="{28A0092B-C50C-407E-A947-70E740481C1C}">
                <a14:useLocalDpi xmlns:a14="http://schemas.microsoft.com/office/drawing/2010/main"/>
              </a:ext>
            </a:extLst>
          </a:blip>
          <a:srcRect/>
          <a:stretch>
            <a:fillRect/>
          </a:stretch>
        </p:blipFill>
        <p:spPr>
          <a:xfrm>
            <a:off x="650875" y="1162050"/>
            <a:ext cx="3921125" cy="5470525"/>
          </a:xfrm>
          <a:ln>
            <a:solidFill>
              <a:schemeClr val="tx1"/>
            </a:solidFill>
            <a:miter lim="800000"/>
            <a:headEnd/>
            <a:tailEnd/>
          </a:ln>
        </p:spPr>
      </p:pic>
      <p:sp>
        <p:nvSpPr>
          <p:cNvPr id="5" name="TextBox 4">
            <a:extLst>
              <a:ext uri="{FF2B5EF4-FFF2-40B4-BE49-F238E27FC236}">
                <a16:creationId xmlns:a16="http://schemas.microsoft.com/office/drawing/2014/main" id="{A182E654-2FDA-458B-A3F6-7ABAE035DF36}"/>
              </a:ext>
            </a:extLst>
          </p:cNvPr>
          <p:cNvSpPr txBox="1"/>
          <p:nvPr/>
        </p:nvSpPr>
        <p:spPr>
          <a:xfrm>
            <a:off x="5345113" y="2828925"/>
            <a:ext cx="2609850" cy="2800350"/>
          </a:xfrm>
          <a:prstGeom prst="rect">
            <a:avLst/>
          </a:prstGeom>
          <a:noFill/>
        </p:spPr>
        <p:txBody>
          <a:bodyPr wrap="none">
            <a:spAutoFit/>
          </a:bodyPr>
          <a:lstStyle/>
          <a:p>
            <a:pPr eaLnBrk="1" hangingPunct="1">
              <a:defRPr/>
            </a:pPr>
            <a:r>
              <a:rPr lang="en-GB" sz="4400" b="1" dirty="0">
                <a:latin typeface="+mn-lt"/>
                <a:cs typeface="+mn-cs"/>
              </a:rPr>
              <a:t>“The /k/ </a:t>
            </a:r>
          </a:p>
          <a:p>
            <a:pPr eaLnBrk="1" hangingPunct="1">
              <a:defRPr/>
            </a:pPr>
            <a:r>
              <a:rPr lang="en-GB" sz="4400" b="1" dirty="0">
                <a:latin typeface="+mn-lt"/>
                <a:cs typeface="+mn-cs"/>
              </a:rPr>
              <a:t>as in</a:t>
            </a:r>
            <a:r>
              <a:rPr lang="en-GB" sz="4400" b="1" dirty="0">
                <a:solidFill>
                  <a:srgbClr val="0070C0"/>
                </a:solidFill>
                <a:latin typeface="+mn-lt"/>
                <a:cs typeface="+mn-cs"/>
              </a:rPr>
              <a:t> </a:t>
            </a:r>
            <a:r>
              <a:rPr lang="en-GB" sz="4400" b="1" i="1" dirty="0">
                <a:solidFill>
                  <a:srgbClr val="0070C0"/>
                </a:solidFill>
                <a:latin typeface="+mn-lt"/>
                <a:cs typeface="+mn-cs"/>
              </a:rPr>
              <a:t>cat</a:t>
            </a:r>
            <a:r>
              <a:rPr lang="en-GB" sz="4400" b="1" dirty="0">
                <a:latin typeface="+mn-lt"/>
                <a:cs typeface="+mn-cs"/>
              </a:rPr>
              <a:t>,</a:t>
            </a:r>
          </a:p>
          <a:p>
            <a:pPr eaLnBrk="1" hangingPunct="1">
              <a:defRPr/>
            </a:pPr>
            <a:r>
              <a:rPr lang="en-GB" sz="4400" b="1" dirty="0">
                <a:latin typeface="+mn-lt"/>
                <a:cs typeface="+mn-cs"/>
              </a:rPr>
              <a:t>the /k/ as </a:t>
            </a:r>
          </a:p>
          <a:p>
            <a:pPr eaLnBrk="1" hangingPunct="1">
              <a:defRPr/>
            </a:pPr>
            <a:r>
              <a:rPr lang="en-GB" sz="4400" b="1" dirty="0">
                <a:latin typeface="+mn-lt"/>
                <a:cs typeface="+mn-cs"/>
              </a:rPr>
              <a:t>in </a:t>
            </a:r>
            <a:r>
              <a:rPr lang="en-GB" sz="4400" b="1" i="1" dirty="0">
                <a:solidFill>
                  <a:srgbClr val="0070C0"/>
                </a:solidFill>
                <a:latin typeface="+mn-lt"/>
                <a:cs typeface="+mn-cs"/>
              </a:rPr>
              <a:t>duck</a:t>
            </a:r>
            <a:r>
              <a:rPr lang="en-GB" sz="4400" b="1" dirty="0">
                <a:latin typeface="+mn-lt"/>
                <a:cs typeface="+mn-cs"/>
              </a:rPr>
              <a:t>...”</a:t>
            </a:r>
          </a:p>
        </p:txBody>
      </p:sp>
      <p:sp>
        <p:nvSpPr>
          <p:cNvPr id="6" name="TextBox 5">
            <a:extLst>
              <a:ext uri="{FF2B5EF4-FFF2-40B4-BE49-F238E27FC236}">
                <a16:creationId xmlns:a16="http://schemas.microsoft.com/office/drawing/2014/main" id="{9B0B5A01-1A68-4500-994E-3C6677122920}"/>
              </a:ext>
            </a:extLst>
          </p:cNvPr>
          <p:cNvSpPr txBox="1"/>
          <p:nvPr/>
        </p:nvSpPr>
        <p:spPr>
          <a:xfrm>
            <a:off x="5153025" y="1600200"/>
            <a:ext cx="3040063" cy="708025"/>
          </a:xfrm>
          <a:prstGeom prst="rect">
            <a:avLst/>
          </a:prstGeom>
          <a:noFill/>
        </p:spPr>
        <p:txBody>
          <a:bodyPr wrap="none">
            <a:spAutoFit/>
          </a:bodyPr>
          <a:lstStyle/>
          <a:p>
            <a:pPr eaLnBrk="1" hangingPunct="1">
              <a:defRPr/>
            </a:pPr>
            <a:r>
              <a:rPr lang="en-GB" sz="4000" b="1" dirty="0">
                <a:solidFill>
                  <a:srgbClr val="FF0000"/>
                </a:solidFill>
                <a:latin typeface="+mn-lt"/>
                <a:cs typeface="+mn-cs"/>
              </a:rPr>
              <a:t>“Which /k/?”</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F54E29-3318-4561-8837-EE9D39E9C582}"/>
              </a:ext>
            </a:extLst>
          </p:cNvPr>
          <p:cNvSpPr>
            <a:spLocks noGrp="1"/>
          </p:cNvSpPr>
          <p:nvPr>
            <p:ph type="title"/>
          </p:nvPr>
        </p:nvSpPr>
        <p:spPr/>
        <p:txBody>
          <a:bodyPr>
            <a:normAutofit/>
          </a:bodyPr>
          <a:lstStyle/>
          <a:p>
            <a:pPr>
              <a:defRPr/>
            </a:pPr>
            <a:r>
              <a:rPr lang="en-GB" b="1" dirty="0">
                <a:solidFill>
                  <a:schemeClr val="tx1"/>
                </a:solidFill>
                <a:latin typeface="+mn-lt"/>
              </a:rPr>
              <a:t>Decoding</a:t>
            </a:r>
          </a:p>
        </p:txBody>
      </p:sp>
      <p:sp>
        <p:nvSpPr>
          <p:cNvPr id="51203" name="Content Placeholder 2">
            <a:extLst>
              <a:ext uri="{FF2B5EF4-FFF2-40B4-BE49-F238E27FC236}">
                <a16:creationId xmlns:a16="http://schemas.microsoft.com/office/drawing/2014/main" id="{AAE926AF-F38E-4341-B86B-B1967FC3226C}"/>
              </a:ext>
            </a:extLst>
          </p:cNvPr>
          <p:cNvSpPr>
            <a:spLocks noGrp="1"/>
          </p:cNvSpPr>
          <p:nvPr>
            <p:ph idx="1"/>
          </p:nvPr>
        </p:nvSpPr>
        <p:spPr>
          <a:xfrm>
            <a:off x="457200" y="1341438"/>
            <a:ext cx="8229600" cy="4784725"/>
          </a:xfrm>
        </p:spPr>
        <p:txBody>
          <a:bodyPr/>
          <a:lstStyle/>
          <a:p>
            <a:pPr marL="514350" indent="-514350">
              <a:buFont typeface="Calibri" panose="020F0502020204030204" pitchFamily="34" charset="0"/>
              <a:buAutoNum type="arabicPeriod"/>
            </a:pPr>
            <a:r>
              <a:rPr lang="en-GB" altLang="en-US" sz="3600" b="1">
                <a:solidFill>
                  <a:srgbClr val="FF0000"/>
                </a:solidFill>
              </a:rPr>
              <a:t>Study the printed word from left to right to recognise any ‘letter groups’</a:t>
            </a:r>
          </a:p>
          <a:p>
            <a:pPr marL="514350" indent="-514350">
              <a:buFont typeface="Calibri" panose="020F0502020204030204" pitchFamily="34" charset="0"/>
              <a:buAutoNum type="arabicPeriod"/>
            </a:pPr>
            <a:r>
              <a:rPr lang="en-GB" altLang="en-US" sz="3600" b="1">
                <a:solidFill>
                  <a:srgbClr val="0070C0"/>
                </a:solidFill>
              </a:rPr>
              <a:t>Finger-track under each grapheme (letter or letter group) from left to right whilst saying each sound</a:t>
            </a:r>
          </a:p>
          <a:p>
            <a:pPr marL="514350" indent="-514350">
              <a:buFont typeface="Calibri" panose="020F0502020204030204" pitchFamily="34" charset="0"/>
              <a:buAutoNum type="arabicPeriod"/>
            </a:pPr>
            <a:r>
              <a:rPr lang="en-GB" altLang="en-US" sz="3600" b="1">
                <a:solidFill>
                  <a:srgbClr val="002060"/>
                </a:solidFill>
              </a:rPr>
              <a:t>Run your finger right under the whole printed word, from left to right, when you say the whole word</a:t>
            </a:r>
          </a:p>
        </p:txBody>
      </p:sp>
      <p:pic>
        <p:nvPicPr>
          <p:cNvPr id="51204" name="Picture 3" descr="pointing_finger.jpg">
            <a:extLst>
              <a:ext uri="{FF2B5EF4-FFF2-40B4-BE49-F238E27FC236}">
                <a16:creationId xmlns:a16="http://schemas.microsoft.com/office/drawing/2014/main" id="{5DD306B6-D00B-43F0-8BD7-EF7A68647BC7}"/>
              </a:ext>
            </a:extLst>
          </p:cNvPr>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7399338" y="5480050"/>
            <a:ext cx="1079500" cy="129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15FF79-5F9A-4106-98F9-9E59D727B827}"/>
              </a:ext>
            </a:extLst>
          </p:cNvPr>
          <p:cNvSpPr>
            <a:spLocks noGrp="1"/>
          </p:cNvSpPr>
          <p:nvPr>
            <p:ph type="title"/>
          </p:nvPr>
        </p:nvSpPr>
        <p:spPr>
          <a:xfrm>
            <a:off x="457200" y="-30977"/>
            <a:ext cx="8229600" cy="1143000"/>
          </a:xfrm>
        </p:spPr>
        <p:txBody>
          <a:bodyPr>
            <a:normAutofit/>
          </a:bodyPr>
          <a:lstStyle/>
          <a:p>
            <a:pPr>
              <a:defRPr/>
            </a:pPr>
            <a:r>
              <a:rPr lang="en-GB" b="1" dirty="0">
                <a:solidFill>
                  <a:schemeClr val="tx1"/>
                </a:solidFill>
                <a:latin typeface="+mn-lt"/>
              </a:rPr>
              <a:t>Decoding</a:t>
            </a:r>
          </a:p>
        </p:txBody>
      </p:sp>
      <p:sp>
        <p:nvSpPr>
          <p:cNvPr id="53251" name="Content Placeholder 2">
            <a:extLst>
              <a:ext uri="{FF2B5EF4-FFF2-40B4-BE49-F238E27FC236}">
                <a16:creationId xmlns:a16="http://schemas.microsoft.com/office/drawing/2014/main" id="{C6359255-83F4-45D1-BD54-CFBFAD43BBA1}"/>
              </a:ext>
            </a:extLst>
          </p:cNvPr>
          <p:cNvSpPr>
            <a:spLocks noGrp="1"/>
          </p:cNvSpPr>
          <p:nvPr>
            <p:ph idx="1"/>
          </p:nvPr>
        </p:nvSpPr>
        <p:spPr>
          <a:xfrm>
            <a:off x="457200" y="907098"/>
            <a:ext cx="8229600" cy="4784725"/>
          </a:xfrm>
        </p:spPr>
        <p:txBody>
          <a:bodyPr/>
          <a:lstStyle/>
          <a:p>
            <a:pPr marL="514350" indent="-514350" algn="ctr">
              <a:buFont typeface="Arial" panose="020B0604020202020204" pitchFamily="34" charset="0"/>
              <a:buNone/>
            </a:pPr>
            <a:r>
              <a:rPr lang="en-GB" altLang="en-US" sz="15000" b="1" dirty="0">
                <a:solidFill>
                  <a:srgbClr val="002060"/>
                </a:solidFill>
              </a:rPr>
              <a:t>stick</a:t>
            </a:r>
          </a:p>
        </p:txBody>
      </p:sp>
      <p:pic>
        <p:nvPicPr>
          <p:cNvPr id="53252" name="Picture 3" descr="pointing_finger.jpg">
            <a:extLst>
              <a:ext uri="{FF2B5EF4-FFF2-40B4-BE49-F238E27FC236}">
                <a16:creationId xmlns:a16="http://schemas.microsoft.com/office/drawing/2014/main" id="{C10CE819-0162-4F01-9EEA-89C8D1D3E18D}"/>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3132138" y="2923223"/>
            <a:ext cx="503237" cy="601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3253" name="Picture 4" descr="pointing_finger.jpg">
            <a:extLst>
              <a:ext uri="{FF2B5EF4-FFF2-40B4-BE49-F238E27FC236}">
                <a16:creationId xmlns:a16="http://schemas.microsoft.com/office/drawing/2014/main" id="{2F8AE255-46BF-4275-ABA2-9A0AADB49634}"/>
              </a:ext>
            </a:extLst>
          </p:cNvPr>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a:off x="3851275" y="2923223"/>
            <a:ext cx="504825" cy="601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3254" name="Picture 5" descr="pointing_finger.jpg">
            <a:extLst>
              <a:ext uri="{FF2B5EF4-FFF2-40B4-BE49-F238E27FC236}">
                <a16:creationId xmlns:a16="http://schemas.microsoft.com/office/drawing/2014/main" id="{0BEBA8A6-9F2C-4D61-A399-423A39C324CB}"/>
              </a:ext>
            </a:extLst>
          </p:cNvPr>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a:off x="4427538" y="2923223"/>
            <a:ext cx="504825" cy="601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3255" name="Picture 6" descr="pointing_finger.jpg">
            <a:extLst>
              <a:ext uri="{FF2B5EF4-FFF2-40B4-BE49-F238E27FC236}">
                <a16:creationId xmlns:a16="http://schemas.microsoft.com/office/drawing/2014/main" id="{BEBD48F9-A85A-4566-8C95-7A777FB29CA0}"/>
              </a:ext>
            </a:extLst>
          </p:cNvPr>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a:off x="5435600" y="2923223"/>
            <a:ext cx="504825" cy="601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3256" name="Picture 7" descr="pointing_finger.jpg">
            <a:extLst>
              <a:ext uri="{FF2B5EF4-FFF2-40B4-BE49-F238E27FC236}">
                <a16:creationId xmlns:a16="http://schemas.microsoft.com/office/drawing/2014/main" id="{78DC5C68-90B2-4F2A-B820-773D9FA53EC5}"/>
              </a:ext>
            </a:extLst>
          </p:cNvPr>
          <p:cNvPicPr>
            <a:picLocks noChangeAspect="1"/>
          </p:cNvPicPr>
          <p:nvPr/>
        </p:nvPicPr>
        <p:blipFill>
          <a:blip r:embed="rId6">
            <a:extLst>
              <a:ext uri="{28A0092B-C50C-407E-A947-70E740481C1C}">
                <a14:useLocalDpi xmlns:a14="http://schemas.microsoft.com/office/drawing/2010/main"/>
              </a:ext>
            </a:extLst>
          </a:blip>
          <a:srcRect/>
          <a:stretch>
            <a:fillRect/>
          </a:stretch>
        </p:blipFill>
        <p:spPr bwMode="auto">
          <a:xfrm>
            <a:off x="6319203" y="3727769"/>
            <a:ext cx="1439862" cy="1722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0" name="Straight Arrow Connector 9">
            <a:extLst>
              <a:ext uri="{FF2B5EF4-FFF2-40B4-BE49-F238E27FC236}">
                <a16:creationId xmlns:a16="http://schemas.microsoft.com/office/drawing/2014/main" id="{F9C2899F-3734-42E9-9609-CFABD771E219}"/>
              </a:ext>
            </a:extLst>
          </p:cNvPr>
          <p:cNvCxnSpPr/>
          <p:nvPr/>
        </p:nvCxnSpPr>
        <p:spPr>
          <a:xfrm>
            <a:off x="2987675" y="3858260"/>
            <a:ext cx="3097213" cy="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53258" name="TextBox 14">
            <a:extLst>
              <a:ext uri="{FF2B5EF4-FFF2-40B4-BE49-F238E27FC236}">
                <a16:creationId xmlns:a16="http://schemas.microsoft.com/office/drawing/2014/main" id="{95567004-9C36-49A9-A6E5-2AABF1192965}"/>
              </a:ext>
            </a:extLst>
          </p:cNvPr>
          <p:cNvSpPr txBox="1">
            <a:spLocks noChangeArrowheads="1"/>
          </p:cNvSpPr>
          <p:nvPr/>
        </p:nvSpPr>
        <p:spPr bwMode="auto">
          <a:xfrm>
            <a:off x="861219" y="4111467"/>
            <a:ext cx="49625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2"/>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2"/>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2"/>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2"/>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2"/>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Calibri" panose="020F0502020204030204" pitchFamily="34" charset="0"/>
              </a:defRPr>
            </a:lvl9pPr>
          </a:lstStyle>
          <a:p>
            <a:pPr eaLnBrk="1" hangingPunct="1">
              <a:spcBef>
                <a:spcPct val="0"/>
              </a:spcBef>
              <a:buFontTx/>
              <a:buNone/>
            </a:pPr>
            <a:r>
              <a:rPr lang="en-GB" altLang="en-US" sz="3600" b="1" dirty="0">
                <a:solidFill>
                  <a:schemeClr val="tx1"/>
                </a:solidFill>
                <a:latin typeface="Arial" panose="020B0604020202020204" pitchFamily="34" charset="0"/>
              </a:rPr>
              <a:t>/</a:t>
            </a:r>
            <a:r>
              <a:rPr lang="en-GB" altLang="en-US" sz="3600" b="1" dirty="0">
                <a:solidFill>
                  <a:srgbClr val="0070C0"/>
                </a:solidFill>
                <a:latin typeface="Arial" panose="020B0604020202020204" pitchFamily="34" charset="0"/>
              </a:rPr>
              <a:t>s</a:t>
            </a:r>
            <a:r>
              <a:rPr lang="en-GB" altLang="en-US" sz="3600" b="1" dirty="0">
                <a:solidFill>
                  <a:schemeClr val="tx1"/>
                </a:solidFill>
                <a:latin typeface="Arial" panose="020B0604020202020204" pitchFamily="34" charset="0"/>
              </a:rPr>
              <a:t>/  /</a:t>
            </a:r>
            <a:r>
              <a:rPr lang="en-GB" altLang="en-US" sz="3600" b="1" dirty="0">
                <a:solidFill>
                  <a:srgbClr val="0070C0"/>
                </a:solidFill>
                <a:latin typeface="Arial" panose="020B0604020202020204" pitchFamily="34" charset="0"/>
              </a:rPr>
              <a:t>t</a:t>
            </a:r>
            <a:r>
              <a:rPr lang="en-GB" altLang="en-US" sz="3600" b="1" dirty="0">
                <a:solidFill>
                  <a:schemeClr val="tx1"/>
                </a:solidFill>
                <a:latin typeface="Arial" panose="020B0604020202020204" pitchFamily="34" charset="0"/>
              </a:rPr>
              <a:t>/  /</a:t>
            </a:r>
            <a:r>
              <a:rPr lang="en-GB" altLang="en-US" sz="3600" b="1" dirty="0" err="1">
                <a:solidFill>
                  <a:srgbClr val="FF0000"/>
                </a:solidFill>
                <a:latin typeface="Arial" panose="020B0604020202020204" pitchFamily="34" charset="0"/>
              </a:rPr>
              <a:t>i</a:t>
            </a:r>
            <a:r>
              <a:rPr lang="en-GB" altLang="en-US" sz="3600" b="1" dirty="0">
                <a:solidFill>
                  <a:schemeClr val="tx1"/>
                </a:solidFill>
                <a:latin typeface="Arial" panose="020B0604020202020204" pitchFamily="34" charset="0"/>
              </a:rPr>
              <a:t>/  /</a:t>
            </a:r>
            <a:r>
              <a:rPr lang="en-GB" altLang="en-US" sz="3600" b="1" dirty="0">
                <a:solidFill>
                  <a:srgbClr val="0070C0"/>
                </a:solidFill>
                <a:latin typeface="Arial" panose="020B0604020202020204" pitchFamily="34" charset="0"/>
              </a:rPr>
              <a:t>k</a:t>
            </a:r>
            <a:r>
              <a:rPr lang="en-GB" altLang="en-US" sz="3600" b="1" dirty="0">
                <a:solidFill>
                  <a:schemeClr val="tx1"/>
                </a:solidFill>
                <a:latin typeface="Arial" panose="020B0604020202020204" pitchFamily="34" charset="0"/>
              </a:rPr>
              <a:t>/    “ stick ”</a:t>
            </a:r>
          </a:p>
        </p:txBody>
      </p:sp>
      <p:sp>
        <p:nvSpPr>
          <p:cNvPr id="53259" name="TextBox 10">
            <a:extLst>
              <a:ext uri="{FF2B5EF4-FFF2-40B4-BE49-F238E27FC236}">
                <a16:creationId xmlns:a16="http://schemas.microsoft.com/office/drawing/2014/main" id="{1FD3A7F6-8CCD-44AB-BE95-8414C7669002}"/>
              </a:ext>
            </a:extLst>
          </p:cNvPr>
          <p:cNvSpPr txBox="1">
            <a:spLocks noChangeArrowheads="1"/>
          </p:cNvSpPr>
          <p:nvPr/>
        </p:nvSpPr>
        <p:spPr bwMode="auto">
          <a:xfrm>
            <a:off x="457200" y="753110"/>
            <a:ext cx="819467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2"/>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2"/>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2"/>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2"/>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2"/>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Calibri" panose="020F0502020204030204" pitchFamily="34" charset="0"/>
              </a:defRPr>
            </a:lvl9pPr>
          </a:lstStyle>
          <a:p>
            <a:pPr eaLnBrk="1" hangingPunct="1">
              <a:spcBef>
                <a:spcPct val="0"/>
              </a:spcBef>
              <a:buFontTx/>
              <a:buNone/>
            </a:pPr>
            <a:r>
              <a:rPr lang="en-GB" altLang="en-US" sz="2400" b="1">
                <a:solidFill>
                  <a:srgbClr val="FF0000"/>
                </a:solidFill>
                <a:latin typeface="Arial" panose="020B0604020202020204" pitchFamily="34" charset="0"/>
              </a:rPr>
              <a:t>Study the printed word first – looking for letter groups!</a:t>
            </a:r>
          </a:p>
        </p:txBody>
      </p:sp>
      <p:sp>
        <p:nvSpPr>
          <p:cNvPr id="12" name="TextBox 14">
            <a:extLst>
              <a:ext uri="{FF2B5EF4-FFF2-40B4-BE49-F238E27FC236}">
                <a16:creationId xmlns:a16="http://schemas.microsoft.com/office/drawing/2014/main" id="{CAFE24CE-0FC7-4902-8A6A-7646927F3DA1}"/>
              </a:ext>
            </a:extLst>
          </p:cNvPr>
          <p:cNvSpPr txBox="1">
            <a:spLocks noChangeArrowheads="1"/>
          </p:cNvSpPr>
          <p:nvPr/>
        </p:nvSpPr>
        <p:spPr bwMode="auto">
          <a:xfrm>
            <a:off x="153332" y="5335291"/>
            <a:ext cx="3482043"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2"/>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2"/>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2"/>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2"/>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2"/>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Calibri" panose="020F0502020204030204" pitchFamily="34" charset="0"/>
              </a:defRPr>
            </a:lvl9pPr>
          </a:lstStyle>
          <a:p>
            <a:pPr eaLnBrk="1" hangingPunct="1">
              <a:spcBef>
                <a:spcPct val="0"/>
              </a:spcBef>
              <a:buFontTx/>
              <a:buNone/>
            </a:pPr>
            <a:r>
              <a:rPr lang="en-US" altLang="en-US" sz="2400" b="1" dirty="0">
                <a:solidFill>
                  <a:schemeClr val="tx1"/>
                </a:solidFill>
                <a:latin typeface="Arial" panose="020B0604020202020204" pitchFamily="34" charset="0"/>
              </a:rPr>
              <a:t>Video: How to blend</a:t>
            </a:r>
          </a:p>
          <a:p>
            <a:pPr eaLnBrk="1" hangingPunct="1">
              <a:spcBef>
                <a:spcPct val="0"/>
              </a:spcBef>
              <a:buFontTx/>
              <a:buNone/>
            </a:pPr>
            <a:r>
              <a:rPr lang="en-US" altLang="en-US" sz="2400" b="1" dirty="0">
                <a:solidFill>
                  <a:schemeClr val="tx1"/>
                </a:solidFill>
                <a:latin typeface="Arial" panose="020B0604020202020204" pitchFamily="34" charset="0"/>
              </a:rPr>
              <a:t>sounds to read words:</a:t>
            </a:r>
          </a:p>
          <a:p>
            <a:pPr eaLnBrk="1" hangingPunct="1">
              <a:spcBef>
                <a:spcPct val="0"/>
              </a:spcBef>
              <a:buFontTx/>
              <a:buNone/>
            </a:pPr>
            <a:r>
              <a:rPr lang="en-GB" sz="1200" dirty="0">
                <a:hlinkClick r:id="rId7"/>
              </a:rPr>
              <a:t>https://www.youtube.com/watch?v=vqvqMtSNswo</a:t>
            </a:r>
            <a:endParaRPr lang="en-GB" altLang="en-US" sz="1200" b="1" dirty="0">
              <a:solidFill>
                <a:schemeClr val="tx1"/>
              </a:solidFill>
              <a:latin typeface="Arial" panose="020B0604020202020204" pitchFamily="34" charset="0"/>
            </a:endParaRPr>
          </a:p>
        </p:txBody>
      </p:sp>
      <p:pic>
        <p:nvPicPr>
          <p:cNvPr id="3" name="Online Media 2" title="Phonics: How to blend sounds to read words | Oxford Owl">
            <a:hlinkClick r:id="" action="ppaction://media"/>
            <a:extLst>
              <a:ext uri="{FF2B5EF4-FFF2-40B4-BE49-F238E27FC236}">
                <a16:creationId xmlns:a16="http://schemas.microsoft.com/office/drawing/2014/main" id="{E50D61C9-D2B0-40D9-A63B-11DA3ECE722D}"/>
              </a:ext>
            </a:extLst>
          </p:cNvPr>
          <p:cNvPicPr>
            <a:picLocks noRot="1" noChangeAspect="1"/>
          </p:cNvPicPr>
          <p:nvPr>
            <a:videoFile r:link="rId1"/>
          </p:nvPr>
        </p:nvPicPr>
        <p:blipFill>
          <a:blip r:embed="rId8"/>
          <a:stretch>
            <a:fillRect/>
          </a:stretch>
        </p:blipFill>
        <p:spPr>
          <a:xfrm>
            <a:off x="3512527" y="4757579"/>
            <a:ext cx="3368323" cy="1894682"/>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FCFD52-7D3A-4FD2-9EF0-DF66F8FFAB78}"/>
              </a:ext>
            </a:extLst>
          </p:cNvPr>
          <p:cNvSpPr>
            <a:spLocks noGrp="1"/>
          </p:cNvSpPr>
          <p:nvPr>
            <p:ph type="title"/>
          </p:nvPr>
        </p:nvSpPr>
        <p:spPr/>
        <p:txBody>
          <a:bodyPr>
            <a:normAutofit/>
          </a:bodyPr>
          <a:lstStyle/>
          <a:p>
            <a:pPr algn="r">
              <a:defRPr/>
            </a:pPr>
            <a:r>
              <a:rPr lang="en-GB" b="1" dirty="0">
                <a:solidFill>
                  <a:schemeClr val="tx1"/>
                </a:solidFill>
                <a:latin typeface="+mn-lt"/>
              </a:rPr>
              <a:t>Spelling-with-editing routine</a:t>
            </a:r>
          </a:p>
        </p:txBody>
      </p:sp>
      <p:sp>
        <p:nvSpPr>
          <p:cNvPr id="3" name="Content Placeholder 2">
            <a:extLst>
              <a:ext uri="{FF2B5EF4-FFF2-40B4-BE49-F238E27FC236}">
                <a16:creationId xmlns:a16="http://schemas.microsoft.com/office/drawing/2014/main" id="{3DC8D24C-EE76-47C6-8449-0E3F7BD1F217}"/>
              </a:ext>
            </a:extLst>
          </p:cNvPr>
          <p:cNvSpPr>
            <a:spLocks noGrp="1"/>
          </p:cNvSpPr>
          <p:nvPr>
            <p:ph idx="1"/>
          </p:nvPr>
        </p:nvSpPr>
        <p:spPr>
          <a:xfrm>
            <a:off x="912813" y="1981200"/>
            <a:ext cx="7856537" cy="4314825"/>
          </a:xfrm>
        </p:spPr>
        <p:txBody>
          <a:bodyPr>
            <a:normAutofit lnSpcReduction="10000"/>
          </a:bodyPr>
          <a:lstStyle/>
          <a:p>
            <a:pPr>
              <a:buFont typeface="Arial" charset="0"/>
              <a:buChar char="•"/>
              <a:defRPr/>
            </a:pPr>
            <a:r>
              <a:rPr lang="en-GB" b="1" dirty="0">
                <a:solidFill>
                  <a:srgbClr val="FF3399"/>
                </a:solidFill>
              </a:rPr>
              <a:t>Face the same way as your child</a:t>
            </a:r>
          </a:p>
          <a:p>
            <a:pPr>
              <a:buFont typeface="Arial" charset="0"/>
              <a:buChar char="•"/>
              <a:defRPr/>
            </a:pPr>
            <a:r>
              <a:rPr lang="en-GB" b="1" dirty="0">
                <a:solidFill>
                  <a:srgbClr val="002060"/>
                </a:solidFill>
              </a:rPr>
              <a:t>Left hand, palm facing – make sure your child sees your hand ‘on the left’</a:t>
            </a:r>
          </a:p>
          <a:p>
            <a:pPr>
              <a:buFont typeface="Arial" charset="0"/>
              <a:buChar char="•"/>
              <a:defRPr/>
            </a:pPr>
            <a:r>
              <a:rPr lang="en-GB" b="1" dirty="0">
                <a:solidFill>
                  <a:srgbClr val="FF3399"/>
                </a:solidFill>
              </a:rPr>
              <a:t>Say the word to be spelt, </a:t>
            </a:r>
            <a:r>
              <a:rPr lang="en-GB" b="1" dirty="0">
                <a:solidFill>
                  <a:srgbClr val="0070C0"/>
                </a:solidFill>
              </a:rPr>
              <a:t>very slowly </a:t>
            </a:r>
            <a:r>
              <a:rPr lang="en-GB" b="1" dirty="0">
                <a:solidFill>
                  <a:srgbClr val="FF3399"/>
                </a:solidFill>
              </a:rPr>
              <a:t>– the individual sounds will ‘pop out’</a:t>
            </a:r>
          </a:p>
          <a:p>
            <a:pPr>
              <a:buFont typeface="Arial" charset="0"/>
              <a:buChar char="•"/>
              <a:defRPr/>
            </a:pPr>
            <a:r>
              <a:rPr lang="en-GB" b="1" dirty="0">
                <a:solidFill>
                  <a:srgbClr val="002060"/>
                </a:solidFill>
              </a:rPr>
              <a:t>Tally the sounds onto thumb and fingers</a:t>
            </a:r>
          </a:p>
          <a:p>
            <a:pPr>
              <a:buFont typeface="Arial" charset="0"/>
              <a:buChar char="•"/>
              <a:defRPr/>
            </a:pPr>
            <a:r>
              <a:rPr lang="en-GB" b="1" dirty="0">
                <a:solidFill>
                  <a:srgbClr val="0070C0"/>
                </a:solidFill>
              </a:rPr>
              <a:t>Repeat</a:t>
            </a:r>
            <a:r>
              <a:rPr lang="en-GB" b="1" dirty="0">
                <a:solidFill>
                  <a:srgbClr val="FF3399"/>
                </a:solidFill>
              </a:rPr>
              <a:t> each sound </a:t>
            </a:r>
            <a:r>
              <a:rPr lang="en-GB" b="1" dirty="0">
                <a:solidFill>
                  <a:srgbClr val="0070C0"/>
                </a:solidFill>
              </a:rPr>
              <a:t>separately</a:t>
            </a:r>
            <a:r>
              <a:rPr lang="en-GB" b="1" dirty="0">
                <a:solidFill>
                  <a:srgbClr val="FF3399"/>
                </a:solidFill>
              </a:rPr>
              <a:t> and clearly</a:t>
            </a:r>
          </a:p>
          <a:p>
            <a:pPr>
              <a:buFont typeface="Arial" charset="0"/>
              <a:buChar char="•"/>
              <a:defRPr/>
            </a:pPr>
            <a:r>
              <a:rPr lang="en-GB" b="1" dirty="0">
                <a:solidFill>
                  <a:srgbClr val="002060"/>
                </a:solidFill>
              </a:rPr>
              <a:t>Then count how many sounds</a:t>
            </a:r>
          </a:p>
        </p:txBody>
      </p:sp>
      <p:pic>
        <p:nvPicPr>
          <p:cNvPr id="55300" name="Picture 3" descr="C:\Users\Debbie\AppData\Local\Microsoft\Windows\Temporary Internet Files\Content.IE5\B0ANBPVU\MC900441322[1].png">
            <a:extLst>
              <a:ext uri="{FF2B5EF4-FFF2-40B4-BE49-F238E27FC236}">
                <a16:creationId xmlns:a16="http://schemas.microsoft.com/office/drawing/2014/main" id="{C39C0EC1-6275-44C0-AF26-23F90E66FFBC}"/>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rot="-2956945">
            <a:off x="1012825" y="350838"/>
            <a:ext cx="1352550" cy="1352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911B1C-4728-484F-8EA1-51C65A7F4FBF}"/>
              </a:ext>
            </a:extLst>
          </p:cNvPr>
          <p:cNvSpPr>
            <a:spLocks noGrp="1"/>
          </p:cNvSpPr>
          <p:nvPr>
            <p:ph type="title"/>
          </p:nvPr>
        </p:nvSpPr>
        <p:spPr>
          <a:xfrm>
            <a:off x="628650" y="365125"/>
            <a:ext cx="7886700" cy="1325563"/>
          </a:xfrm>
        </p:spPr>
        <p:txBody>
          <a:bodyPr>
            <a:normAutofit/>
          </a:bodyPr>
          <a:lstStyle/>
          <a:p>
            <a:pPr algn="ctr">
              <a:defRPr/>
            </a:pPr>
            <a:r>
              <a:rPr lang="en-GB" b="1" dirty="0">
                <a:solidFill>
                  <a:schemeClr val="tx1"/>
                </a:solidFill>
                <a:latin typeface="+mn-lt"/>
              </a:rPr>
              <a:t>Spelling-with-editing routine</a:t>
            </a:r>
          </a:p>
        </p:txBody>
      </p:sp>
      <p:sp>
        <p:nvSpPr>
          <p:cNvPr id="57347" name="Content Placeholder 2">
            <a:extLst>
              <a:ext uri="{FF2B5EF4-FFF2-40B4-BE49-F238E27FC236}">
                <a16:creationId xmlns:a16="http://schemas.microsoft.com/office/drawing/2014/main" id="{1C269288-3E45-4D02-9087-AFC26F659FBD}"/>
              </a:ext>
            </a:extLst>
          </p:cNvPr>
          <p:cNvSpPr>
            <a:spLocks noGrp="1"/>
          </p:cNvSpPr>
          <p:nvPr>
            <p:ph idx="1"/>
          </p:nvPr>
        </p:nvSpPr>
        <p:spPr>
          <a:xfrm>
            <a:off x="457200" y="1366838"/>
            <a:ext cx="8229600" cy="4784725"/>
          </a:xfrm>
        </p:spPr>
        <p:txBody>
          <a:bodyPr/>
          <a:lstStyle/>
          <a:p>
            <a:r>
              <a:rPr lang="en-GB" altLang="en-US" sz="2800" b="1">
                <a:solidFill>
                  <a:srgbClr val="FF3399"/>
                </a:solidFill>
              </a:rPr>
              <a:t>Model how to write the ‘</a:t>
            </a:r>
            <a:r>
              <a:rPr lang="en-GB" altLang="en-US" sz="2800" b="1">
                <a:solidFill>
                  <a:srgbClr val="0070C0"/>
                </a:solidFill>
              </a:rPr>
              <a:t>sound dashes</a:t>
            </a:r>
            <a:r>
              <a:rPr lang="en-GB" altLang="en-US" sz="2800" b="1">
                <a:solidFill>
                  <a:srgbClr val="FF3399"/>
                </a:solidFill>
              </a:rPr>
              <a:t>’ top left of the page, from left to right </a:t>
            </a:r>
          </a:p>
          <a:p>
            <a:r>
              <a:rPr lang="en-GB" altLang="en-US" sz="2800" b="1">
                <a:solidFill>
                  <a:srgbClr val="002060"/>
                </a:solidFill>
              </a:rPr>
              <a:t>The </a:t>
            </a:r>
            <a:r>
              <a:rPr lang="en-GB" altLang="en-US" sz="2800" b="1">
                <a:solidFill>
                  <a:srgbClr val="0070C0"/>
                </a:solidFill>
              </a:rPr>
              <a:t>sound dashes </a:t>
            </a:r>
            <a:r>
              <a:rPr lang="en-GB" altLang="en-US" sz="2800" b="1">
                <a:solidFill>
                  <a:srgbClr val="002060"/>
                </a:solidFill>
              </a:rPr>
              <a:t>double-up as writing lines</a:t>
            </a:r>
          </a:p>
          <a:p>
            <a:r>
              <a:rPr lang="en-GB" altLang="en-US" sz="2800" b="1">
                <a:solidFill>
                  <a:srgbClr val="FF3399"/>
                </a:solidFill>
              </a:rPr>
              <a:t>Write the graphemes on the lines whilst engaging the child to call out the sounds as you write</a:t>
            </a:r>
          </a:p>
          <a:p>
            <a:r>
              <a:rPr lang="en-GB" altLang="en-US" sz="2800" b="1">
                <a:solidFill>
                  <a:srgbClr val="002060"/>
                </a:solidFill>
              </a:rPr>
              <a:t>Then sound out and blend to check the word (engage your child to say the sounds without you as soon as possible)</a:t>
            </a:r>
          </a:p>
          <a:p>
            <a:r>
              <a:rPr lang="en-GB" altLang="en-US" sz="2800" b="1">
                <a:solidFill>
                  <a:srgbClr val="FF3399"/>
                </a:solidFill>
              </a:rPr>
              <a:t>Confirm if the word is spelt correctly</a:t>
            </a:r>
            <a:endParaRPr lang="en-GB" altLang="en-US" sz="2800" b="1">
              <a:solidFill>
                <a:srgbClr val="002060"/>
              </a:solidFill>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5D3960-4847-4C4D-B00F-4E6339EF7514}"/>
              </a:ext>
            </a:extLst>
          </p:cNvPr>
          <p:cNvSpPr>
            <a:spLocks noGrp="1"/>
          </p:cNvSpPr>
          <p:nvPr>
            <p:ph type="title"/>
          </p:nvPr>
        </p:nvSpPr>
        <p:spPr/>
        <p:txBody>
          <a:bodyPr>
            <a:normAutofit/>
          </a:bodyPr>
          <a:lstStyle/>
          <a:p>
            <a:pPr algn="ctr">
              <a:defRPr/>
            </a:pPr>
            <a:r>
              <a:rPr lang="en-GB" sz="4000" b="1" dirty="0">
                <a:solidFill>
                  <a:srgbClr val="0070C0"/>
                </a:solidFill>
                <a:latin typeface="+mn-lt"/>
              </a:rPr>
              <a:t>Sound dashes / writing lines</a:t>
            </a:r>
          </a:p>
        </p:txBody>
      </p:sp>
      <p:sp>
        <p:nvSpPr>
          <p:cNvPr id="3" name="Content Placeholder 2">
            <a:extLst>
              <a:ext uri="{FF2B5EF4-FFF2-40B4-BE49-F238E27FC236}">
                <a16:creationId xmlns:a16="http://schemas.microsoft.com/office/drawing/2014/main" id="{4E7E85FE-1320-4047-B810-5CB7E0916B74}"/>
              </a:ext>
            </a:extLst>
          </p:cNvPr>
          <p:cNvSpPr>
            <a:spLocks noGrp="1"/>
          </p:cNvSpPr>
          <p:nvPr>
            <p:ph idx="1"/>
          </p:nvPr>
        </p:nvSpPr>
        <p:spPr>
          <a:xfrm>
            <a:off x="457200" y="1484313"/>
            <a:ext cx="8229600" cy="4641850"/>
          </a:xfrm>
        </p:spPr>
        <p:txBody>
          <a:bodyPr>
            <a:normAutofit lnSpcReduction="10000"/>
          </a:bodyPr>
          <a:lstStyle/>
          <a:p>
            <a:pPr>
              <a:buFont typeface="Arial" charset="0"/>
              <a:buNone/>
              <a:defRPr/>
            </a:pPr>
            <a:r>
              <a:rPr lang="en-GB" sz="8800" dirty="0">
                <a:latin typeface="Comic Sans MS" pitchFamily="66" charset="0"/>
              </a:rPr>
              <a:t>   s   </a:t>
            </a:r>
            <a:r>
              <a:rPr lang="en-GB" sz="8800" dirty="0" err="1">
                <a:latin typeface="Comic Sans MS" pitchFamily="66" charset="0"/>
              </a:rPr>
              <a:t>oa</a:t>
            </a:r>
            <a:r>
              <a:rPr lang="en-GB" sz="8800" dirty="0">
                <a:latin typeface="Comic Sans MS" pitchFamily="66" charset="0"/>
              </a:rPr>
              <a:t>   p</a:t>
            </a:r>
          </a:p>
          <a:p>
            <a:pPr>
              <a:buFont typeface="Arial" charset="0"/>
              <a:buNone/>
              <a:defRPr/>
            </a:pPr>
            <a:r>
              <a:rPr lang="en-GB" sz="8800" dirty="0">
                <a:latin typeface="Comic Sans MS" pitchFamily="66" charset="0"/>
              </a:rPr>
              <a:t>   soap</a:t>
            </a:r>
          </a:p>
          <a:p>
            <a:pPr>
              <a:buFont typeface="Arial" charset="0"/>
              <a:buNone/>
              <a:defRPr/>
            </a:pPr>
            <a:endParaRPr lang="en-GB" sz="4800" dirty="0">
              <a:latin typeface="Comic Sans MS" pitchFamily="66" charset="0"/>
            </a:endParaRPr>
          </a:p>
          <a:p>
            <a:pPr algn="ctr">
              <a:buFont typeface="Arial" charset="0"/>
              <a:buNone/>
              <a:defRPr/>
            </a:pPr>
            <a:r>
              <a:rPr lang="en-GB" sz="4800" b="1" dirty="0">
                <a:solidFill>
                  <a:srgbClr val="00B050"/>
                </a:solidFill>
              </a:rPr>
              <a:t>Check letter formation too!</a:t>
            </a:r>
          </a:p>
        </p:txBody>
      </p:sp>
      <p:cxnSp>
        <p:nvCxnSpPr>
          <p:cNvPr id="5" name="Straight Connector 4">
            <a:extLst>
              <a:ext uri="{FF2B5EF4-FFF2-40B4-BE49-F238E27FC236}">
                <a16:creationId xmlns:a16="http://schemas.microsoft.com/office/drawing/2014/main" id="{E734D17F-F90A-4166-AA27-1E7CDB8B5B51}"/>
              </a:ext>
            </a:extLst>
          </p:cNvPr>
          <p:cNvCxnSpPr/>
          <p:nvPr/>
        </p:nvCxnSpPr>
        <p:spPr>
          <a:xfrm>
            <a:off x="971550" y="2492375"/>
            <a:ext cx="1439863"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5E8DA84F-99F9-4F03-8B6D-378440122C76}"/>
              </a:ext>
            </a:extLst>
          </p:cNvPr>
          <p:cNvCxnSpPr/>
          <p:nvPr/>
        </p:nvCxnSpPr>
        <p:spPr>
          <a:xfrm>
            <a:off x="2771775" y="2492375"/>
            <a:ext cx="1655763"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A6497104-38DE-4CAB-AE03-F63E6E792B9A}"/>
              </a:ext>
            </a:extLst>
          </p:cNvPr>
          <p:cNvCxnSpPr/>
          <p:nvPr/>
        </p:nvCxnSpPr>
        <p:spPr>
          <a:xfrm>
            <a:off x="5003800" y="2492375"/>
            <a:ext cx="1152525"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pic>
        <p:nvPicPr>
          <p:cNvPr id="59399" name="Picture 37" descr="pointing_finger.jpg">
            <a:extLst>
              <a:ext uri="{FF2B5EF4-FFF2-40B4-BE49-F238E27FC236}">
                <a16:creationId xmlns:a16="http://schemas.microsoft.com/office/drawing/2014/main" id="{64EAFB22-6444-4B36-A0D6-9417F35E2A59}"/>
              </a:ext>
            </a:extLst>
          </p:cNvPr>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5435600" y="2997200"/>
            <a:ext cx="1081088" cy="1290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9400" name="TextBox 39">
            <a:extLst>
              <a:ext uri="{FF2B5EF4-FFF2-40B4-BE49-F238E27FC236}">
                <a16:creationId xmlns:a16="http://schemas.microsoft.com/office/drawing/2014/main" id="{C4C7AE40-1992-4543-AED1-6057E55B752C}"/>
              </a:ext>
            </a:extLst>
          </p:cNvPr>
          <p:cNvSpPr txBox="1">
            <a:spLocks noChangeArrowheads="1"/>
          </p:cNvSpPr>
          <p:nvPr/>
        </p:nvSpPr>
        <p:spPr bwMode="auto">
          <a:xfrm>
            <a:off x="7092950" y="1557338"/>
            <a:ext cx="1150938" cy="1322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2"/>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2"/>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2"/>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2"/>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2"/>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Calibri" panose="020F0502020204030204" pitchFamily="34" charset="0"/>
              </a:defRPr>
            </a:lvl9pPr>
          </a:lstStyle>
          <a:p>
            <a:pPr eaLnBrk="1" hangingPunct="1">
              <a:spcBef>
                <a:spcPct val="0"/>
              </a:spcBef>
              <a:buFontTx/>
              <a:buNone/>
            </a:pPr>
            <a:r>
              <a:rPr lang="en-GB" altLang="en-US" sz="8000">
                <a:solidFill>
                  <a:srgbClr val="FF0000"/>
                </a:solidFill>
                <a:latin typeface="Arial" panose="020B0604020202020204" pitchFamily="34" charset="0"/>
                <a:sym typeface="Wingdings" panose="05000000000000000000" pitchFamily="2" charset="2"/>
              </a:rPr>
              <a:t></a:t>
            </a:r>
            <a:endParaRPr lang="en-GB" altLang="en-US" sz="8000">
              <a:solidFill>
                <a:srgbClr val="FF0000"/>
              </a:solidFill>
              <a:latin typeface="Arial" panose="020B0604020202020204" pitchFamily="34" charset="0"/>
            </a:endParaRPr>
          </a:p>
        </p:txBody>
      </p:sp>
      <p:cxnSp>
        <p:nvCxnSpPr>
          <p:cNvPr id="42" name="Straight Connector 41">
            <a:extLst>
              <a:ext uri="{FF2B5EF4-FFF2-40B4-BE49-F238E27FC236}">
                <a16:creationId xmlns:a16="http://schemas.microsoft.com/office/drawing/2014/main" id="{C35044A2-7121-429C-B2D7-646149989688}"/>
              </a:ext>
            </a:extLst>
          </p:cNvPr>
          <p:cNvCxnSpPr/>
          <p:nvPr/>
        </p:nvCxnSpPr>
        <p:spPr>
          <a:xfrm>
            <a:off x="971550" y="3937000"/>
            <a:ext cx="360045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46" name="Rectangle 45">
            <a:extLst>
              <a:ext uri="{FF2B5EF4-FFF2-40B4-BE49-F238E27FC236}">
                <a16:creationId xmlns:a16="http://schemas.microsoft.com/office/drawing/2014/main" id="{EE7CA2EA-354A-43F8-AEB1-937A6ABD5832}"/>
              </a:ext>
            </a:extLst>
          </p:cNvPr>
          <p:cNvSpPr/>
          <p:nvPr/>
        </p:nvSpPr>
        <p:spPr>
          <a:xfrm>
            <a:off x="6750050" y="3157538"/>
            <a:ext cx="1655763" cy="1346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GB" dirty="0"/>
              <a:t>Blend to check </a:t>
            </a:r>
          </a:p>
          <a:p>
            <a:pPr algn="ctr" eaLnBrk="1" hangingPunct="1">
              <a:defRPr/>
            </a:pPr>
            <a:r>
              <a:rPr lang="en-GB" dirty="0"/>
              <a:t>the spelling</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1442" name="Content Placeholder 2">
            <a:extLst>
              <a:ext uri="{FF2B5EF4-FFF2-40B4-BE49-F238E27FC236}">
                <a16:creationId xmlns:a16="http://schemas.microsoft.com/office/drawing/2014/main" id="{1A294CD7-AC61-4762-80AF-763CC2C87D5E}"/>
              </a:ext>
            </a:extLst>
          </p:cNvPr>
          <p:cNvSpPr>
            <a:spLocks noGrp="1"/>
          </p:cNvSpPr>
          <p:nvPr>
            <p:ph idx="1"/>
          </p:nvPr>
        </p:nvSpPr>
        <p:spPr>
          <a:xfrm>
            <a:off x="457200" y="427038"/>
            <a:ext cx="8229600" cy="5699125"/>
          </a:xfrm>
        </p:spPr>
        <p:txBody>
          <a:bodyPr/>
          <a:lstStyle/>
          <a:p>
            <a:pPr marL="0" indent="0" eaLnBrk="1" hangingPunct="1">
              <a:buFont typeface="Arial" panose="020B0604020202020204" pitchFamily="34" charset="0"/>
              <a:buNone/>
            </a:pPr>
            <a:r>
              <a:rPr lang="en-GB" altLang="en-US" sz="2800" b="1">
                <a:solidFill>
                  <a:srgbClr val="002060"/>
                </a:solidFill>
              </a:rPr>
              <a:t>Cover notes in the </a:t>
            </a:r>
            <a:r>
              <a:rPr lang="en-GB" altLang="en-US" sz="2800" b="1" i="1">
                <a:solidFill>
                  <a:srgbClr val="F013AF"/>
                </a:solidFill>
              </a:rPr>
              <a:t>Floppy’s Phonics Books </a:t>
            </a:r>
            <a:r>
              <a:rPr lang="en-GB" altLang="en-US" sz="2800" b="1">
                <a:solidFill>
                  <a:srgbClr val="002060"/>
                </a:solidFill>
              </a:rPr>
              <a:t>provide guidance for the adult to support the young reader </a:t>
            </a:r>
            <a:br>
              <a:rPr lang="en-GB" altLang="en-US" sz="2800" b="1">
                <a:solidFill>
                  <a:srgbClr val="002060"/>
                </a:solidFill>
              </a:rPr>
            </a:br>
            <a:r>
              <a:rPr lang="en-GB" altLang="en-US" sz="2800" b="1">
                <a:solidFill>
                  <a:srgbClr val="002060"/>
                </a:solidFill>
              </a:rPr>
              <a:t>to </a:t>
            </a:r>
            <a:r>
              <a:rPr lang="en-GB" altLang="en-US" sz="2800" b="1">
                <a:solidFill>
                  <a:srgbClr val="FF0000"/>
                </a:solidFill>
              </a:rPr>
              <a:t>blend</a:t>
            </a:r>
            <a:r>
              <a:rPr lang="en-GB" altLang="en-US" sz="2800" b="1">
                <a:solidFill>
                  <a:srgbClr val="002060"/>
                </a:solidFill>
              </a:rPr>
              <a:t> and </a:t>
            </a:r>
            <a:r>
              <a:rPr lang="en-GB" altLang="en-US" sz="2800" b="1">
                <a:solidFill>
                  <a:srgbClr val="FF0000"/>
                </a:solidFill>
              </a:rPr>
              <a:t>segment</a:t>
            </a:r>
            <a:r>
              <a:rPr lang="en-GB" altLang="en-US" sz="2800" b="1">
                <a:solidFill>
                  <a:srgbClr val="002060"/>
                </a:solidFill>
              </a:rPr>
              <a:t>:</a:t>
            </a:r>
          </a:p>
          <a:p>
            <a:pPr marL="0" indent="0" eaLnBrk="1" hangingPunct="1">
              <a:buFont typeface="Arial" panose="020B0604020202020204" pitchFamily="34" charset="0"/>
              <a:buNone/>
            </a:pPr>
            <a:endParaRPr lang="en-GB" altLang="en-US" sz="2800"/>
          </a:p>
          <a:p>
            <a:pPr marL="0" indent="0" eaLnBrk="1" hangingPunct="1">
              <a:buFont typeface="Arial" panose="020B0604020202020204" pitchFamily="34" charset="0"/>
              <a:buNone/>
            </a:pPr>
            <a:r>
              <a:rPr lang="en-GB" altLang="en-US" sz="2800"/>
              <a:t>	</a:t>
            </a:r>
            <a:endParaRPr lang="en-GB" altLang="en-US" sz="2800">
              <a:solidFill>
                <a:srgbClr val="C00000"/>
              </a:solidFill>
            </a:endParaRPr>
          </a:p>
        </p:txBody>
      </p:sp>
      <p:pic>
        <p:nvPicPr>
          <p:cNvPr id="61443" name="Picture 2">
            <a:extLst>
              <a:ext uri="{FF2B5EF4-FFF2-40B4-BE49-F238E27FC236}">
                <a16:creationId xmlns:a16="http://schemas.microsoft.com/office/drawing/2014/main" id="{88C18EE2-BACF-4C91-A4DD-78ED039C0EE4}"/>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471488" y="1885950"/>
            <a:ext cx="8124825" cy="36036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5" name="Up Arrow 4">
            <a:extLst>
              <a:ext uri="{FF2B5EF4-FFF2-40B4-BE49-F238E27FC236}">
                <a16:creationId xmlns:a16="http://schemas.microsoft.com/office/drawing/2014/main" id="{63B3510C-5438-4301-B34C-929BEB585F8E}"/>
              </a:ext>
            </a:extLst>
          </p:cNvPr>
          <p:cNvSpPr/>
          <p:nvPr/>
        </p:nvSpPr>
        <p:spPr>
          <a:xfrm rot="1857918">
            <a:off x="4251325" y="3408363"/>
            <a:ext cx="268288" cy="2498725"/>
          </a:xfrm>
          <a:prstGeom prst="upArrow">
            <a:avLst/>
          </a:prstGeom>
        </p:spPr>
        <p:style>
          <a:lnRef idx="1">
            <a:schemeClr val="accent1"/>
          </a:lnRef>
          <a:fillRef idx="3">
            <a:schemeClr val="accent1"/>
          </a:fillRef>
          <a:effectRef idx="2">
            <a:schemeClr val="accent1"/>
          </a:effectRef>
          <a:fontRef idx="minor">
            <a:schemeClr val="lt1"/>
          </a:fontRef>
        </p:style>
        <p:txBody>
          <a:bodyPr anchor="ctr"/>
          <a:lstStyle/>
          <a:p>
            <a:pPr algn="ctr" eaLnBrk="1" hangingPunct="1">
              <a:defRPr/>
            </a:pPr>
            <a:endParaRPr lang="en-GB"/>
          </a:p>
        </p:txBody>
      </p:sp>
      <p:sp>
        <p:nvSpPr>
          <p:cNvPr id="6" name="Up Arrow 5">
            <a:extLst>
              <a:ext uri="{FF2B5EF4-FFF2-40B4-BE49-F238E27FC236}">
                <a16:creationId xmlns:a16="http://schemas.microsoft.com/office/drawing/2014/main" id="{42145FF7-1852-4783-AEB5-F52699FA6578}"/>
              </a:ext>
            </a:extLst>
          </p:cNvPr>
          <p:cNvSpPr/>
          <p:nvPr/>
        </p:nvSpPr>
        <p:spPr>
          <a:xfrm>
            <a:off x="7021513" y="3452813"/>
            <a:ext cx="268287" cy="2238375"/>
          </a:xfrm>
          <a:prstGeom prst="upArrow">
            <a:avLst/>
          </a:prstGeom>
        </p:spPr>
        <p:style>
          <a:lnRef idx="1">
            <a:schemeClr val="accent1"/>
          </a:lnRef>
          <a:fillRef idx="3">
            <a:schemeClr val="accent1"/>
          </a:fillRef>
          <a:effectRef idx="2">
            <a:schemeClr val="accent1"/>
          </a:effectRef>
          <a:fontRef idx="minor">
            <a:schemeClr val="lt1"/>
          </a:fontRef>
        </p:style>
        <p:txBody>
          <a:bodyPr anchor="ctr"/>
          <a:lstStyle/>
          <a:p>
            <a:pPr algn="ctr" eaLnBrk="1" hangingPunct="1">
              <a:defRPr/>
            </a:pPr>
            <a:endParaRPr lang="en-GB"/>
          </a:p>
        </p:txBody>
      </p:sp>
      <p:sp>
        <p:nvSpPr>
          <p:cNvPr id="67590" name="TextBox 6">
            <a:extLst>
              <a:ext uri="{FF2B5EF4-FFF2-40B4-BE49-F238E27FC236}">
                <a16:creationId xmlns:a16="http://schemas.microsoft.com/office/drawing/2014/main" id="{EAC74738-15E7-41B8-8C8D-197296BC607E}"/>
              </a:ext>
            </a:extLst>
          </p:cNvPr>
          <p:cNvSpPr txBox="1">
            <a:spLocks noChangeArrowheads="1"/>
          </p:cNvSpPr>
          <p:nvPr/>
        </p:nvSpPr>
        <p:spPr bwMode="auto">
          <a:xfrm>
            <a:off x="2293938" y="5575300"/>
            <a:ext cx="2668587" cy="954088"/>
          </a:xfrm>
          <a:prstGeom prst="rect">
            <a:avLst/>
          </a:prstGeom>
          <a:noFill/>
          <a:ln w="9525">
            <a:noFill/>
            <a:miter lim="800000"/>
            <a:headEnd/>
            <a:tailEnd/>
          </a:ln>
        </p:spPr>
        <p:txBody>
          <a:bodyPr wrap="none">
            <a:spAutoFit/>
          </a:bodyPr>
          <a:lstStyle/>
          <a:p>
            <a:pPr eaLnBrk="1" hangingPunct="1">
              <a:defRPr/>
            </a:pPr>
            <a:r>
              <a:rPr lang="en-GB" sz="2800" b="1" dirty="0">
                <a:solidFill>
                  <a:srgbClr val="FF0000"/>
                </a:solidFill>
                <a:latin typeface="+mn-lt"/>
                <a:cs typeface="+mn-cs"/>
              </a:rPr>
              <a:t>Blending routine</a:t>
            </a:r>
          </a:p>
          <a:p>
            <a:pPr eaLnBrk="1" hangingPunct="1">
              <a:defRPr/>
            </a:pPr>
            <a:r>
              <a:rPr lang="en-GB" sz="2800" b="1" dirty="0">
                <a:solidFill>
                  <a:srgbClr val="FF0000"/>
                </a:solidFill>
                <a:latin typeface="+mn-lt"/>
                <a:cs typeface="+mn-cs"/>
              </a:rPr>
              <a:t>for reading</a:t>
            </a:r>
          </a:p>
        </p:txBody>
      </p:sp>
      <p:sp>
        <p:nvSpPr>
          <p:cNvPr id="67591" name="TextBox 7">
            <a:extLst>
              <a:ext uri="{FF2B5EF4-FFF2-40B4-BE49-F238E27FC236}">
                <a16:creationId xmlns:a16="http://schemas.microsoft.com/office/drawing/2014/main" id="{EABB8105-76B2-4ED2-83DC-8B432614D10E}"/>
              </a:ext>
            </a:extLst>
          </p:cNvPr>
          <p:cNvSpPr txBox="1">
            <a:spLocks noChangeArrowheads="1"/>
          </p:cNvSpPr>
          <p:nvPr/>
        </p:nvSpPr>
        <p:spPr bwMode="auto">
          <a:xfrm>
            <a:off x="5310188" y="5575300"/>
            <a:ext cx="3119437" cy="954088"/>
          </a:xfrm>
          <a:prstGeom prst="rect">
            <a:avLst/>
          </a:prstGeom>
          <a:noFill/>
          <a:ln w="9525">
            <a:noFill/>
            <a:miter lim="800000"/>
            <a:headEnd/>
            <a:tailEnd/>
          </a:ln>
        </p:spPr>
        <p:txBody>
          <a:bodyPr wrap="none">
            <a:spAutoFit/>
          </a:bodyPr>
          <a:lstStyle/>
          <a:p>
            <a:pPr eaLnBrk="1" hangingPunct="1">
              <a:defRPr/>
            </a:pPr>
            <a:r>
              <a:rPr lang="en-GB" sz="2800" b="1" dirty="0">
                <a:solidFill>
                  <a:srgbClr val="FF0000"/>
                </a:solidFill>
                <a:latin typeface="+mn-lt"/>
                <a:cs typeface="+mn-cs"/>
              </a:rPr>
              <a:t>Segmenting routine</a:t>
            </a:r>
          </a:p>
          <a:p>
            <a:pPr eaLnBrk="1" hangingPunct="1">
              <a:defRPr/>
            </a:pPr>
            <a:r>
              <a:rPr lang="en-GB" sz="2800" b="1" dirty="0">
                <a:solidFill>
                  <a:srgbClr val="FF0000"/>
                </a:solidFill>
                <a:latin typeface="+mn-lt"/>
                <a:cs typeface="+mn-cs"/>
              </a:rPr>
              <a:t>for spelling</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1">
            <a:extLst>
              <a:ext uri="{FF2B5EF4-FFF2-40B4-BE49-F238E27FC236}">
                <a16:creationId xmlns:a16="http://schemas.microsoft.com/office/drawing/2014/main" id="{BB7733E8-F63C-47DD-8296-E15F1F396DB8}"/>
              </a:ext>
            </a:extLst>
          </p:cNvPr>
          <p:cNvSpPr>
            <a:spLocks noGrp="1"/>
          </p:cNvSpPr>
          <p:nvPr>
            <p:ph type="title"/>
          </p:nvPr>
        </p:nvSpPr>
        <p:spPr>
          <a:xfrm>
            <a:off x="4668838" y="1782763"/>
            <a:ext cx="4083050" cy="4197350"/>
          </a:xfrm>
        </p:spPr>
        <p:txBody>
          <a:bodyPr>
            <a:noAutofit/>
          </a:bodyPr>
          <a:lstStyle/>
          <a:p>
            <a:pPr algn="ctr">
              <a:defRPr/>
            </a:pPr>
            <a:r>
              <a:rPr lang="en-GB" b="1" dirty="0">
                <a:solidFill>
                  <a:srgbClr val="0070C0"/>
                </a:solidFill>
                <a:latin typeface="+mn-lt"/>
                <a:cs typeface="Arial" pitchFamily="34" charset="0"/>
              </a:rPr>
              <a:t>48 Sounds Books</a:t>
            </a:r>
            <a:br>
              <a:rPr lang="en-GB" b="1" dirty="0">
                <a:solidFill>
                  <a:srgbClr val="0070C0"/>
                </a:solidFill>
                <a:latin typeface="+mn-lt"/>
                <a:cs typeface="Arial" pitchFamily="34" charset="0"/>
              </a:rPr>
            </a:br>
            <a:br>
              <a:rPr lang="en-GB" b="1" dirty="0">
                <a:solidFill>
                  <a:srgbClr val="0070C0"/>
                </a:solidFill>
                <a:latin typeface="+mn-lt"/>
                <a:cs typeface="Arial" pitchFamily="34" charset="0"/>
              </a:rPr>
            </a:br>
            <a:r>
              <a:rPr lang="en-GB" sz="2400" b="1" dirty="0">
                <a:solidFill>
                  <a:schemeClr val="tx1"/>
                </a:solidFill>
                <a:latin typeface="+mn-lt"/>
                <a:cs typeface="Arial" pitchFamily="34" charset="0"/>
              </a:rPr>
              <a:t>6 level 1 ‘cloud books’</a:t>
            </a:r>
            <a:br>
              <a:rPr lang="en-GB" sz="2400" b="1" dirty="0">
                <a:solidFill>
                  <a:schemeClr val="tx1"/>
                </a:solidFill>
                <a:latin typeface="+mn-lt"/>
                <a:cs typeface="Arial" pitchFamily="34" charset="0"/>
              </a:rPr>
            </a:br>
            <a:r>
              <a:rPr lang="en-GB" sz="2400" b="1" dirty="0">
                <a:solidFill>
                  <a:schemeClr val="tx1"/>
                </a:solidFill>
                <a:latin typeface="+mn-lt"/>
                <a:cs typeface="Arial" pitchFamily="34" charset="0"/>
              </a:rPr>
              <a:t>not interactive</a:t>
            </a:r>
            <a:br>
              <a:rPr lang="en-GB" sz="2400" b="1" dirty="0">
                <a:solidFill>
                  <a:srgbClr val="0070C0"/>
                </a:solidFill>
                <a:latin typeface="+mn-lt"/>
                <a:cs typeface="Arial" pitchFamily="34" charset="0"/>
              </a:rPr>
            </a:br>
            <a:br>
              <a:rPr lang="en-GB" sz="2400" b="1" dirty="0">
                <a:solidFill>
                  <a:srgbClr val="0070C0"/>
                </a:solidFill>
                <a:latin typeface="+mn-lt"/>
                <a:cs typeface="Arial" pitchFamily="34" charset="0"/>
              </a:rPr>
            </a:br>
            <a:br>
              <a:rPr lang="en-GB" sz="3200" b="1" dirty="0">
                <a:solidFill>
                  <a:srgbClr val="0070C0"/>
                </a:solidFill>
                <a:latin typeface="+mn-lt"/>
                <a:cs typeface="Arial" pitchFamily="34" charset="0"/>
              </a:rPr>
            </a:br>
            <a:r>
              <a:rPr lang="en-GB" sz="2800" b="1" dirty="0">
                <a:solidFill>
                  <a:schemeClr val="tx1"/>
                </a:solidFill>
                <a:latin typeface="+mn-lt"/>
                <a:cs typeface="Arial" pitchFamily="34" charset="0"/>
              </a:rPr>
              <a:t>When letters and sounds are introduced, the books are numbered Book 1, Book 2, Book 3 </a:t>
            </a:r>
            <a:br>
              <a:rPr lang="en-GB" sz="2800" b="1" dirty="0">
                <a:solidFill>
                  <a:schemeClr val="tx1"/>
                </a:solidFill>
                <a:latin typeface="+mn-lt"/>
                <a:cs typeface="Arial" pitchFamily="34" charset="0"/>
              </a:rPr>
            </a:br>
            <a:r>
              <a:rPr lang="en-GB" sz="2800" b="1" dirty="0">
                <a:solidFill>
                  <a:schemeClr val="tx1"/>
                </a:solidFill>
                <a:latin typeface="+mn-lt"/>
                <a:cs typeface="Arial" pitchFamily="34" charset="0"/>
              </a:rPr>
              <a:t>(36 numbered books)</a:t>
            </a:r>
            <a:br>
              <a:rPr lang="en-GB" sz="2800" b="1" dirty="0">
                <a:solidFill>
                  <a:schemeClr val="tx1"/>
                </a:solidFill>
                <a:latin typeface="Arial" pitchFamily="34" charset="0"/>
                <a:cs typeface="Arial" pitchFamily="34" charset="0"/>
              </a:rPr>
            </a:br>
            <a:endParaRPr lang="en-GB" sz="2800" b="1" dirty="0">
              <a:solidFill>
                <a:schemeClr val="tx1"/>
              </a:solidFill>
              <a:latin typeface="Arial" pitchFamily="34" charset="0"/>
              <a:cs typeface="Arial" pitchFamily="34" charset="0"/>
            </a:endParaRPr>
          </a:p>
        </p:txBody>
      </p:sp>
      <p:pic>
        <p:nvPicPr>
          <p:cNvPr id="63491" name="Picture 2" descr="C:\Users\westz\Documents\WIP\ORT\Floppys phonics\bookonly.png">
            <a:extLst>
              <a:ext uri="{FF2B5EF4-FFF2-40B4-BE49-F238E27FC236}">
                <a16:creationId xmlns:a16="http://schemas.microsoft.com/office/drawing/2014/main" id="{FAB40868-95C5-4977-AC37-F90C4BD623A9}"/>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26988" y="334963"/>
            <a:ext cx="4205287" cy="6226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Left Arrow 1">
            <a:extLst>
              <a:ext uri="{FF2B5EF4-FFF2-40B4-BE49-F238E27FC236}">
                <a16:creationId xmlns:a16="http://schemas.microsoft.com/office/drawing/2014/main" id="{DA4207E6-8144-46E2-BA89-7A4BADCAE7EC}"/>
              </a:ext>
            </a:extLst>
          </p:cNvPr>
          <p:cNvSpPr/>
          <p:nvPr/>
        </p:nvSpPr>
        <p:spPr>
          <a:xfrm rot="2164707">
            <a:off x="2711450" y="2752725"/>
            <a:ext cx="2779713" cy="252413"/>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3" name="Left Arrow 2">
            <a:extLst>
              <a:ext uri="{FF2B5EF4-FFF2-40B4-BE49-F238E27FC236}">
                <a16:creationId xmlns:a16="http://schemas.microsoft.com/office/drawing/2014/main" id="{507EE59D-71F7-4E69-A1A5-6FC9DFD7CFA6}"/>
              </a:ext>
            </a:extLst>
          </p:cNvPr>
          <p:cNvSpPr/>
          <p:nvPr/>
        </p:nvSpPr>
        <p:spPr>
          <a:xfrm rot="2901710">
            <a:off x="4129087" y="1649413"/>
            <a:ext cx="1285875" cy="266700"/>
          </a:xfrm>
          <a:prstGeom prst="leftArrow">
            <a:avLst>
              <a:gd name="adj1" fmla="val 28804"/>
              <a:gd name="adj2" fmla="val 50000"/>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4" name="TextBox 3">
            <a:extLst>
              <a:ext uri="{FF2B5EF4-FFF2-40B4-BE49-F238E27FC236}">
                <a16:creationId xmlns:a16="http://schemas.microsoft.com/office/drawing/2014/main" id="{5E277F59-0DD2-4010-BF11-717E8C6651EC}"/>
              </a:ext>
            </a:extLst>
          </p:cNvPr>
          <p:cNvSpPr txBox="1"/>
          <p:nvPr/>
        </p:nvSpPr>
        <p:spPr>
          <a:xfrm>
            <a:off x="7951470" y="93821"/>
            <a:ext cx="929005" cy="923330"/>
          </a:xfrm>
          <a:prstGeom prst="rect">
            <a:avLst/>
          </a:prstGeom>
          <a:noFill/>
        </p:spPr>
        <p:txBody>
          <a:bodyPr wrap="square" rtlCol="0">
            <a:spAutoFit/>
          </a:bodyPr>
          <a:lstStyle/>
          <a:p>
            <a:pPr algn="ctr"/>
            <a:r>
              <a:rPr lang="en-US" dirty="0">
                <a:solidFill>
                  <a:srgbClr val="FF0000"/>
                </a:solidFill>
              </a:rPr>
              <a:t>Click to hear audio</a:t>
            </a:r>
            <a:endParaRPr lang="en-GB" dirty="0">
              <a:solidFill>
                <a:srgbClr val="FF0000"/>
              </a:solidFill>
            </a:endParaRPr>
          </a:p>
        </p:txBody>
      </p:sp>
      <p:pic>
        <p:nvPicPr>
          <p:cNvPr id="5" name="2020_10_06_21_22_35">
            <a:hlinkClick r:id="" action="ppaction://media"/>
            <a:extLst>
              <a:ext uri="{FF2B5EF4-FFF2-40B4-BE49-F238E27FC236}">
                <a16:creationId xmlns:a16="http://schemas.microsoft.com/office/drawing/2014/main" id="{26084E91-93DA-4160-8127-617116D026D6}"/>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7456169" y="311804"/>
            <a:ext cx="487363" cy="48736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408"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5538" name="Content Placeholder 2">
            <a:extLst>
              <a:ext uri="{FF2B5EF4-FFF2-40B4-BE49-F238E27FC236}">
                <a16:creationId xmlns:a16="http://schemas.microsoft.com/office/drawing/2014/main" id="{24375AA5-85C4-4D60-BA60-32E36798BEAA}"/>
              </a:ext>
            </a:extLst>
          </p:cNvPr>
          <p:cNvSpPr>
            <a:spLocks noGrp="1"/>
          </p:cNvSpPr>
          <p:nvPr>
            <p:ph idx="1"/>
          </p:nvPr>
        </p:nvSpPr>
        <p:spPr>
          <a:xfrm>
            <a:off x="463550" y="431800"/>
            <a:ext cx="8301038" cy="5754688"/>
          </a:xfrm>
        </p:spPr>
        <p:txBody>
          <a:bodyPr/>
          <a:lstStyle/>
          <a:p>
            <a:pPr marL="0" indent="0" algn="ctr" eaLnBrk="1" hangingPunct="1">
              <a:buFont typeface="Arial" panose="020B0604020202020204" pitchFamily="34" charset="0"/>
              <a:buNone/>
            </a:pPr>
            <a:r>
              <a:rPr lang="en-GB" altLang="en-US" sz="4000" b="1">
                <a:solidFill>
                  <a:srgbClr val="0070C0"/>
                </a:solidFill>
              </a:rPr>
              <a:t>Print-rich and Picture-rich: </a:t>
            </a:r>
            <a:br>
              <a:rPr lang="en-GB" altLang="en-US" sz="4000" b="1">
                <a:solidFill>
                  <a:srgbClr val="0070C0"/>
                </a:solidFill>
              </a:rPr>
            </a:br>
            <a:r>
              <a:rPr lang="en-GB" altLang="en-US" sz="4000" b="1">
                <a:solidFill>
                  <a:srgbClr val="FF0000"/>
                </a:solidFill>
              </a:rPr>
              <a:t>oral language </a:t>
            </a:r>
            <a:r>
              <a:rPr lang="en-GB" altLang="en-US" sz="4000" b="1">
                <a:solidFill>
                  <a:srgbClr val="0070C0"/>
                </a:solidFill>
              </a:rPr>
              <a:t>- not ‘just’ phonics</a:t>
            </a:r>
          </a:p>
          <a:p>
            <a:pPr marL="0" indent="0" eaLnBrk="1" hangingPunct="1">
              <a:buFont typeface="Arial" panose="020B0604020202020204" pitchFamily="34" charset="0"/>
              <a:buNone/>
            </a:pPr>
            <a:endParaRPr lang="en-GB" altLang="en-US" sz="3600" b="1">
              <a:solidFill>
                <a:srgbClr val="002060"/>
              </a:solidFill>
            </a:endParaRPr>
          </a:p>
          <a:p>
            <a:pPr marL="0" indent="0" eaLnBrk="1" hangingPunct="1">
              <a:buFont typeface="Arial" panose="020B0604020202020204" pitchFamily="34" charset="0"/>
              <a:buNone/>
            </a:pPr>
            <a:r>
              <a:rPr lang="en-GB" altLang="en-US" sz="3600" b="1">
                <a:solidFill>
                  <a:srgbClr val="002060"/>
                </a:solidFill>
              </a:rPr>
              <a:t>AtAt</a:t>
            </a:r>
          </a:p>
        </p:txBody>
      </p:sp>
      <p:pic>
        <p:nvPicPr>
          <p:cNvPr id="65539" name="Picture 2">
            <a:extLst>
              <a:ext uri="{FF2B5EF4-FFF2-40B4-BE49-F238E27FC236}">
                <a16:creationId xmlns:a16="http://schemas.microsoft.com/office/drawing/2014/main" id="{ADB81C96-BDFD-4294-A558-4653E62EC632}"/>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73088" y="1778000"/>
            <a:ext cx="2273300"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5540" name="Picture 4">
            <a:extLst>
              <a:ext uri="{FF2B5EF4-FFF2-40B4-BE49-F238E27FC236}">
                <a16:creationId xmlns:a16="http://schemas.microsoft.com/office/drawing/2014/main" id="{2F69759E-622B-41E6-BCE4-C8E99A28AADC}"/>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339975" y="2041525"/>
            <a:ext cx="2212975" cy="1082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5541" name="Picture 6">
            <a:extLst>
              <a:ext uri="{FF2B5EF4-FFF2-40B4-BE49-F238E27FC236}">
                <a16:creationId xmlns:a16="http://schemas.microsoft.com/office/drawing/2014/main" id="{95FAF00E-1C52-404A-B0E0-CA96A8B7B04A}"/>
              </a:ext>
            </a:extLst>
          </p:cNvPr>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a:off x="4613275" y="1793875"/>
            <a:ext cx="2216150" cy="1082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5542" name="Picture 8">
            <a:extLst>
              <a:ext uri="{FF2B5EF4-FFF2-40B4-BE49-F238E27FC236}">
                <a16:creationId xmlns:a16="http://schemas.microsoft.com/office/drawing/2014/main" id="{6628C6A0-320B-4E12-A848-30A7AAFA461B}"/>
              </a:ext>
            </a:extLst>
          </p:cNvPr>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bwMode="auto">
          <a:xfrm>
            <a:off x="6399213" y="2030413"/>
            <a:ext cx="2241550" cy="1093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5543" name="Picture 10">
            <a:extLst>
              <a:ext uri="{FF2B5EF4-FFF2-40B4-BE49-F238E27FC236}">
                <a16:creationId xmlns:a16="http://schemas.microsoft.com/office/drawing/2014/main" id="{597810F4-73EA-4442-97CF-BB6CEE4FD53A}"/>
              </a:ext>
            </a:extLst>
          </p:cNvPr>
          <p:cNvPicPr>
            <a:picLocks noChangeAspect="1"/>
          </p:cNvPicPr>
          <p:nvPr/>
        </p:nvPicPr>
        <p:blipFill>
          <a:blip r:embed="rId7" cstate="screen">
            <a:extLst>
              <a:ext uri="{28A0092B-C50C-407E-A947-70E740481C1C}">
                <a14:useLocalDpi xmlns:a14="http://schemas.microsoft.com/office/drawing/2010/main"/>
              </a:ext>
            </a:extLst>
          </a:blip>
          <a:srcRect/>
          <a:stretch>
            <a:fillRect/>
          </a:stretch>
        </p:blipFill>
        <p:spPr bwMode="auto">
          <a:xfrm>
            <a:off x="573088" y="3263900"/>
            <a:ext cx="2214562" cy="1082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5544" name="Picture 12">
            <a:extLst>
              <a:ext uri="{FF2B5EF4-FFF2-40B4-BE49-F238E27FC236}">
                <a16:creationId xmlns:a16="http://schemas.microsoft.com/office/drawing/2014/main" id="{CDDE3652-D1F1-4A6E-8A13-973D33F1C964}"/>
              </a:ext>
            </a:extLst>
          </p:cNvPr>
          <p:cNvPicPr>
            <a:picLocks noChangeAspect="1"/>
          </p:cNvPicPr>
          <p:nvPr/>
        </p:nvPicPr>
        <p:blipFill>
          <a:blip r:embed="rId8" cstate="screen">
            <a:extLst>
              <a:ext uri="{28A0092B-C50C-407E-A947-70E740481C1C}">
                <a14:useLocalDpi xmlns:a14="http://schemas.microsoft.com/office/drawing/2010/main"/>
              </a:ext>
            </a:extLst>
          </a:blip>
          <a:srcRect/>
          <a:stretch>
            <a:fillRect/>
          </a:stretch>
        </p:blipFill>
        <p:spPr bwMode="auto">
          <a:xfrm>
            <a:off x="2303463" y="3532188"/>
            <a:ext cx="2220912" cy="1081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5545" name="Picture 14">
            <a:extLst>
              <a:ext uri="{FF2B5EF4-FFF2-40B4-BE49-F238E27FC236}">
                <a16:creationId xmlns:a16="http://schemas.microsoft.com/office/drawing/2014/main" id="{DAC775A9-0F1C-4B33-895D-B95B95C7D202}"/>
              </a:ext>
            </a:extLst>
          </p:cNvPr>
          <p:cNvPicPr>
            <a:picLocks noChangeAspect="1"/>
          </p:cNvPicPr>
          <p:nvPr/>
        </p:nvPicPr>
        <p:blipFill>
          <a:blip r:embed="rId9" cstate="screen">
            <a:extLst>
              <a:ext uri="{28A0092B-C50C-407E-A947-70E740481C1C}">
                <a14:useLocalDpi xmlns:a14="http://schemas.microsoft.com/office/drawing/2010/main"/>
              </a:ext>
            </a:extLst>
          </a:blip>
          <a:srcRect/>
          <a:stretch>
            <a:fillRect/>
          </a:stretch>
        </p:blipFill>
        <p:spPr bwMode="auto">
          <a:xfrm>
            <a:off x="4633913" y="3233738"/>
            <a:ext cx="2216150" cy="1082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5546" name="Picture 16">
            <a:extLst>
              <a:ext uri="{FF2B5EF4-FFF2-40B4-BE49-F238E27FC236}">
                <a16:creationId xmlns:a16="http://schemas.microsoft.com/office/drawing/2014/main" id="{679429AA-7352-4DD5-ABAA-3FCB599F4CE3}"/>
              </a:ext>
            </a:extLst>
          </p:cNvPr>
          <p:cNvPicPr>
            <a:picLocks noChangeAspect="1"/>
          </p:cNvPicPr>
          <p:nvPr/>
        </p:nvPicPr>
        <p:blipFill>
          <a:blip r:embed="rId10" cstate="screen">
            <a:extLst>
              <a:ext uri="{28A0092B-C50C-407E-A947-70E740481C1C}">
                <a14:useLocalDpi xmlns:a14="http://schemas.microsoft.com/office/drawing/2010/main"/>
              </a:ext>
            </a:extLst>
          </a:blip>
          <a:srcRect/>
          <a:stretch>
            <a:fillRect/>
          </a:stretch>
        </p:blipFill>
        <p:spPr bwMode="auto">
          <a:xfrm>
            <a:off x="6399213" y="3475038"/>
            <a:ext cx="2243137" cy="1093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5547" name="Picture 18">
            <a:extLst>
              <a:ext uri="{FF2B5EF4-FFF2-40B4-BE49-F238E27FC236}">
                <a16:creationId xmlns:a16="http://schemas.microsoft.com/office/drawing/2014/main" id="{C6A51574-6B32-46CF-9159-388D14537089}"/>
              </a:ext>
            </a:extLst>
          </p:cNvPr>
          <p:cNvPicPr>
            <a:picLocks noChangeAspect="1"/>
          </p:cNvPicPr>
          <p:nvPr/>
        </p:nvPicPr>
        <p:blipFill>
          <a:blip r:embed="rId11" cstate="screen">
            <a:extLst>
              <a:ext uri="{28A0092B-C50C-407E-A947-70E740481C1C}">
                <a14:useLocalDpi xmlns:a14="http://schemas.microsoft.com/office/drawing/2010/main"/>
              </a:ext>
            </a:extLst>
          </a:blip>
          <a:srcRect/>
          <a:stretch>
            <a:fillRect/>
          </a:stretch>
        </p:blipFill>
        <p:spPr bwMode="auto">
          <a:xfrm>
            <a:off x="573088" y="4819650"/>
            <a:ext cx="2214562" cy="1081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5548" name="Picture 20">
            <a:extLst>
              <a:ext uri="{FF2B5EF4-FFF2-40B4-BE49-F238E27FC236}">
                <a16:creationId xmlns:a16="http://schemas.microsoft.com/office/drawing/2014/main" id="{5072D6EB-BA7F-46FE-9C80-1F69CF754404}"/>
              </a:ext>
            </a:extLst>
          </p:cNvPr>
          <p:cNvPicPr>
            <a:picLocks noChangeAspect="1"/>
          </p:cNvPicPr>
          <p:nvPr/>
        </p:nvPicPr>
        <p:blipFill>
          <a:blip r:embed="rId12" cstate="screen">
            <a:extLst>
              <a:ext uri="{28A0092B-C50C-407E-A947-70E740481C1C}">
                <a14:useLocalDpi xmlns:a14="http://schemas.microsoft.com/office/drawing/2010/main"/>
              </a:ext>
            </a:extLst>
          </a:blip>
          <a:srcRect/>
          <a:stretch>
            <a:fillRect/>
          </a:stretch>
        </p:blipFill>
        <p:spPr bwMode="auto">
          <a:xfrm>
            <a:off x="2303463" y="5084763"/>
            <a:ext cx="2216150" cy="1081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5549" name="Picture 24">
            <a:extLst>
              <a:ext uri="{FF2B5EF4-FFF2-40B4-BE49-F238E27FC236}">
                <a16:creationId xmlns:a16="http://schemas.microsoft.com/office/drawing/2014/main" id="{9B490B8F-C825-42FA-8250-7C3C32D446FA}"/>
              </a:ext>
            </a:extLst>
          </p:cNvPr>
          <p:cNvPicPr>
            <a:picLocks noChangeAspect="1"/>
          </p:cNvPicPr>
          <p:nvPr/>
        </p:nvPicPr>
        <p:blipFill>
          <a:blip r:embed="rId13" cstate="screen">
            <a:extLst>
              <a:ext uri="{28A0092B-C50C-407E-A947-70E740481C1C}">
                <a14:useLocalDpi xmlns:a14="http://schemas.microsoft.com/office/drawing/2010/main"/>
              </a:ext>
            </a:extLst>
          </a:blip>
          <a:srcRect/>
          <a:stretch>
            <a:fillRect/>
          </a:stretch>
        </p:blipFill>
        <p:spPr bwMode="auto">
          <a:xfrm>
            <a:off x="4613275" y="4776788"/>
            <a:ext cx="2219325" cy="1082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5550" name="Picture 26">
            <a:extLst>
              <a:ext uri="{FF2B5EF4-FFF2-40B4-BE49-F238E27FC236}">
                <a16:creationId xmlns:a16="http://schemas.microsoft.com/office/drawing/2014/main" id="{BE431295-8DE8-497A-BC1D-136CDB7F80EA}"/>
              </a:ext>
            </a:extLst>
          </p:cNvPr>
          <p:cNvPicPr>
            <a:picLocks noChangeAspect="1"/>
          </p:cNvPicPr>
          <p:nvPr/>
        </p:nvPicPr>
        <p:blipFill>
          <a:blip r:embed="rId14" cstate="screen">
            <a:extLst>
              <a:ext uri="{28A0092B-C50C-407E-A947-70E740481C1C}">
                <a14:useLocalDpi xmlns:a14="http://schemas.microsoft.com/office/drawing/2010/main"/>
              </a:ext>
            </a:extLst>
          </a:blip>
          <a:srcRect/>
          <a:stretch>
            <a:fillRect/>
          </a:stretch>
        </p:blipFill>
        <p:spPr bwMode="auto">
          <a:xfrm>
            <a:off x="6319838" y="5045075"/>
            <a:ext cx="2339975" cy="1141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5551" name="TextBox 27">
            <a:extLst>
              <a:ext uri="{FF2B5EF4-FFF2-40B4-BE49-F238E27FC236}">
                <a16:creationId xmlns:a16="http://schemas.microsoft.com/office/drawing/2014/main" id="{6925D6A4-1C48-4289-924D-46A1F851F83D}"/>
              </a:ext>
            </a:extLst>
          </p:cNvPr>
          <p:cNvSpPr txBox="1">
            <a:spLocks noChangeArrowheads="1"/>
          </p:cNvSpPr>
          <p:nvPr/>
        </p:nvSpPr>
        <p:spPr bwMode="auto">
          <a:xfrm>
            <a:off x="1019175" y="2886075"/>
            <a:ext cx="108108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2"/>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2"/>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2"/>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2"/>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2"/>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Calibri" panose="020F0502020204030204" pitchFamily="34" charset="0"/>
              </a:defRPr>
            </a:lvl9pPr>
          </a:lstStyle>
          <a:p>
            <a:pPr eaLnBrk="1" hangingPunct="1">
              <a:spcBef>
                <a:spcPct val="0"/>
              </a:spcBef>
              <a:buFontTx/>
              <a:buNone/>
            </a:pPr>
            <a:r>
              <a:rPr lang="en-US" altLang="en-US" sz="1800">
                <a:solidFill>
                  <a:schemeClr val="tx1"/>
                </a:solidFill>
                <a:latin typeface="Arial" panose="020B0604020202020204" pitchFamily="34" charset="0"/>
              </a:rPr>
              <a:t>At Home</a:t>
            </a:r>
          </a:p>
        </p:txBody>
      </p:sp>
      <p:sp>
        <p:nvSpPr>
          <p:cNvPr id="65552" name="TextBox 30">
            <a:extLst>
              <a:ext uri="{FF2B5EF4-FFF2-40B4-BE49-F238E27FC236}">
                <a16:creationId xmlns:a16="http://schemas.microsoft.com/office/drawing/2014/main" id="{09326B3E-18B8-405A-A4DC-FA2C824F917C}"/>
              </a:ext>
            </a:extLst>
          </p:cNvPr>
          <p:cNvSpPr txBox="1">
            <a:spLocks noChangeArrowheads="1"/>
          </p:cNvSpPr>
          <p:nvPr/>
        </p:nvSpPr>
        <p:spPr bwMode="auto">
          <a:xfrm>
            <a:off x="4745038" y="2841625"/>
            <a:ext cx="14795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2"/>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2"/>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2"/>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2"/>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2"/>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Calibri" panose="020F0502020204030204" pitchFamily="34" charset="0"/>
              </a:defRPr>
            </a:lvl9pPr>
          </a:lstStyle>
          <a:p>
            <a:pPr eaLnBrk="1" hangingPunct="1">
              <a:spcBef>
                <a:spcPct val="0"/>
              </a:spcBef>
              <a:buFontTx/>
              <a:buNone/>
            </a:pPr>
            <a:r>
              <a:rPr lang="en-US" altLang="en-US" sz="1800">
                <a:solidFill>
                  <a:schemeClr val="tx1"/>
                </a:solidFill>
                <a:latin typeface="Arial" panose="020B0604020202020204" pitchFamily="34" charset="0"/>
              </a:rPr>
              <a:t>At the Match</a:t>
            </a:r>
          </a:p>
        </p:txBody>
      </p:sp>
      <p:sp>
        <p:nvSpPr>
          <p:cNvPr id="65553" name="TextBox 31">
            <a:extLst>
              <a:ext uri="{FF2B5EF4-FFF2-40B4-BE49-F238E27FC236}">
                <a16:creationId xmlns:a16="http://schemas.microsoft.com/office/drawing/2014/main" id="{28181361-A986-4FA5-84C7-B8F257D0F790}"/>
              </a:ext>
            </a:extLst>
          </p:cNvPr>
          <p:cNvSpPr txBox="1">
            <a:spLocks noChangeArrowheads="1"/>
          </p:cNvSpPr>
          <p:nvPr/>
        </p:nvSpPr>
        <p:spPr bwMode="auto">
          <a:xfrm>
            <a:off x="622300" y="4346575"/>
            <a:ext cx="132556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2"/>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2"/>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2"/>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2"/>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2"/>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Calibri" panose="020F0502020204030204" pitchFamily="34" charset="0"/>
              </a:defRPr>
            </a:lvl9pPr>
          </a:lstStyle>
          <a:p>
            <a:pPr eaLnBrk="1" hangingPunct="1">
              <a:spcBef>
                <a:spcPct val="0"/>
              </a:spcBef>
              <a:buFontTx/>
              <a:buNone/>
            </a:pPr>
            <a:r>
              <a:rPr lang="en-US" altLang="en-US" sz="1800">
                <a:solidFill>
                  <a:schemeClr val="tx1"/>
                </a:solidFill>
                <a:latin typeface="Arial" panose="020B0604020202020204" pitchFamily="34" charset="0"/>
              </a:rPr>
              <a:t>At the Park</a:t>
            </a:r>
          </a:p>
        </p:txBody>
      </p:sp>
      <p:sp>
        <p:nvSpPr>
          <p:cNvPr id="65554" name="TextBox 32">
            <a:extLst>
              <a:ext uri="{FF2B5EF4-FFF2-40B4-BE49-F238E27FC236}">
                <a16:creationId xmlns:a16="http://schemas.microsoft.com/office/drawing/2014/main" id="{FEE537F4-F825-4F83-8CDD-5E28AEC93836}"/>
              </a:ext>
            </a:extLst>
          </p:cNvPr>
          <p:cNvSpPr txBox="1">
            <a:spLocks noChangeArrowheads="1"/>
          </p:cNvSpPr>
          <p:nvPr/>
        </p:nvSpPr>
        <p:spPr bwMode="auto">
          <a:xfrm>
            <a:off x="4762500" y="4298950"/>
            <a:ext cx="16081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2"/>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2"/>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2"/>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2"/>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2"/>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Calibri" panose="020F0502020204030204" pitchFamily="34" charset="0"/>
              </a:defRPr>
            </a:lvl9pPr>
          </a:lstStyle>
          <a:p>
            <a:pPr eaLnBrk="1" hangingPunct="1">
              <a:spcBef>
                <a:spcPct val="0"/>
              </a:spcBef>
              <a:buFontTx/>
              <a:buNone/>
            </a:pPr>
            <a:r>
              <a:rPr lang="en-US" altLang="en-US" sz="1800">
                <a:solidFill>
                  <a:schemeClr val="tx1"/>
                </a:solidFill>
                <a:latin typeface="Arial" panose="020B0604020202020204" pitchFamily="34" charset="0"/>
              </a:rPr>
              <a:t>Fun at School</a:t>
            </a:r>
          </a:p>
        </p:txBody>
      </p:sp>
      <p:sp>
        <p:nvSpPr>
          <p:cNvPr id="65555" name="TextBox 33">
            <a:extLst>
              <a:ext uri="{FF2B5EF4-FFF2-40B4-BE49-F238E27FC236}">
                <a16:creationId xmlns:a16="http://schemas.microsoft.com/office/drawing/2014/main" id="{5C0F9A48-26B2-450D-B52B-C585C399B7B9}"/>
              </a:ext>
            </a:extLst>
          </p:cNvPr>
          <p:cNvSpPr txBox="1">
            <a:spLocks noChangeArrowheads="1"/>
          </p:cNvSpPr>
          <p:nvPr/>
        </p:nvSpPr>
        <p:spPr bwMode="auto">
          <a:xfrm>
            <a:off x="731838" y="5907088"/>
            <a:ext cx="13985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2"/>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2"/>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2"/>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2"/>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2"/>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Calibri" panose="020F0502020204030204" pitchFamily="34" charset="0"/>
              </a:defRPr>
            </a:lvl9pPr>
          </a:lstStyle>
          <a:p>
            <a:pPr eaLnBrk="1" hangingPunct="1">
              <a:spcBef>
                <a:spcPct val="0"/>
              </a:spcBef>
              <a:buFontTx/>
              <a:buNone/>
            </a:pPr>
            <a:r>
              <a:rPr lang="en-US" altLang="en-US" sz="1800">
                <a:solidFill>
                  <a:schemeClr val="tx1"/>
                </a:solidFill>
                <a:latin typeface="Arial" panose="020B0604020202020204" pitchFamily="34" charset="0"/>
              </a:rPr>
              <a:t>Out in Town</a:t>
            </a:r>
          </a:p>
        </p:txBody>
      </p:sp>
      <p:sp>
        <p:nvSpPr>
          <p:cNvPr id="65556" name="TextBox 34">
            <a:extLst>
              <a:ext uri="{FF2B5EF4-FFF2-40B4-BE49-F238E27FC236}">
                <a16:creationId xmlns:a16="http://schemas.microsoft.com/office/drawing/2014/main" id="{342CC6F7-1F7A-4429-9CFD-2BEE79DCD3E0}"/>
              </a:ext>
            </a:extLst>
          </p:cNvPr>
          <p:cNvSpPr txBox="1">
            <a:spLocks noChangeArrowheads="1"/>
          </p:cNvSpPr>
          <p:nvPr/>
        </p:nvSpPr>
        <p:spPr bwMode="auto">
          <a:xfrm>
            <a:off x="4879975" y="5907088"/>
            <a:ext cx="13890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2"/>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2"/>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2"/>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2"/>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2"/>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Calibri" panose="020F0502020204030204" pitchFamily="34" charset="0"/>
              </a:defRPr>
            </a:lvl9pPr>
          </a:lstStyle>
          <a:p>
            <a:pPr eaLnBrk="1" hangingPunct="1">
              <a:spcBef>
                <a:spcPct val="0"/>
              </a:spcBef>
              <a:buFontTx/>
              <a:buNone/>
            </a:pPr>
            <a:r>
              <a:rPr lang="en-US" altLang="en-US" sz="1800">
                <a:solidFill>
                  <a:schemeClr val="tx1"/>
                </a:solidFill>
                <a:latin typeface="Arial" panose="020B0604020202020204" pitchFamily="34" charset="0"/>
              </a:rPr>
              <a:t>At the Farm</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9938" name="Title 1">
            <a:extLst>
              <a:ext uri="{FF2B5EF4-FFF2-40B4-BE49-F238E27FC236}">
                <a16:creationId xmlns:a16="http://schemas.microsoft.com/office/drawing/2014/main" id="{0512BF47-AD36-4916-B711-BBC179BEFC2B}"/>
              </a:ext>
            </a:extLst>
          </p:cNvPr>
          <p:cNvSpPr>
            <a:spLocks noGrp="1"/>
          </p:cNvSpPr>
          <p:nvPr>
            <p:ph type="title"/>
          </p:nvPr>
        </p:nvSpPr>
        <p:spPr>
          <a:xfrm>
            <a:off x="6091238" y="554038"/>
            <a:ext cx="2508250" cy="936625"/>
          </a:xfrm>
        </p:spPr>
        <p:txBody>
          <a:bodyPr>
            <a:noAutofit/>
          </a:bodyPr>
          <a:lstStyle/>
          <a:p>
            <a:pPr algn="ctr">
              <a:defRPr/>
            </a:pPr>
            <a:r>
              <a:rPr lang="en-GB" b="1" dirty="0">
                <a:solidFill>
                  <a:srgbClr val="0070C0"/>
                </a:solidFill>
                <a:latin typeface="+mn-lt"/>
                <a:cs typeface="Arial" pitchFamily="34" charset="0"/>
              </a:rPr>
              <a:t>Examples of</a:t>
            </a:r>
            <a:br>
              <a:rPr lang="en-GB" b="1" dirty="0">
                <a:solidFill>
                  <a:srgbClr val="0070C0"/>
                </a:solidFill>
                <a:latin typeface="+mn-lt"/>
                <a:cs typeface="Arial" pitchFamily="34" charset="0"/>
              </a:rPr>
            </a:br>
            <a:r>
              <a:rPr lang="en-GB" b="1" dirty="0">
                <a:solidFill>
                  <a:srgbClr val="0070C0"/>
                </a:solidFill>
                <a:latin typeface="+mn-lt"/>
                <a:cs typeface="Arial" pitchFamily="34" charset="0"/>
              </a:rPr>
              <a:t>Illustrations</a:t>
            </a:r>
          </a:p>
        </p:txBody>
      </p:sp>
      <p:sp>
        <p:nvSpPr>
          <p:cNvPr id="3" name="TextBox 2">
            <a:extLst>
              <a:ext uri="{FF2B5EF4-FFF2-40B4-BE49-F238E27FC236}">
                <a16:creationId xmlns:a16="http://schemas.microsoft.com/office/drawing/2014/main" id="{33770154-CE1A-4026-8FF6-090EAE9CB316}"/>
              </a:ext>
            </a:extLst>
          </p:cNvPr>
          <p:cNvSpPr txBox="1"/>
          <p:nvPr/>
        </p:nvSpPr>
        <p:spPr>
          <a:xfrm>
            <a:off x="5924550" y="1554163"/>
            <a:ext cx="2762250" cy="1631950"/>
          </a:xfrm>
          <a:prstGeom prst="rect">
            <a:avLst/>
          </a:prstGeom>
          <a:noFill/>
        </p:spPr>
        <p:txBody>
          <a:bodyPr>
            <a:spAutoFit/>
          </a:bodyPr>
          <a:lstStyle/>
          <a:p>
            <a:pPr eaLnBrk="1" hangingPunct="1">
              <a:defRPr/>
            </a:pPr>
            <a:r>
              <a:rPr lang="en-US" sz="2000" dirty="0">
                <a:solidFill>
                  <a:srgbClr val="FF0000"/>
                </a:solidFill>
                <a:latin typeface="+mn-lt"/>
                <a:cs typeface="+mn-cs"/>
              </a:rPr>
              <a:t>Sounds Books</a:t>
            </a:r>
            <a:r>
              <a:rPr lang="en-US" sz="2000" dirty="0">
                <a:latin typeface="+mn-lt"/>
                <a:cs typeface="+mn-cs"/>
              </a:rPr>
              <a:t>:</a:t>
            </a:r>
          </a:p>
          <a:p>
            <a:pPr eaLnBrk="1" hangingPunct="1">
              <a:defRPr/>
            </a:pPr>
            <a:r>
              <a:rPr lang="en-US" sz="2000" b="1" dirty="0">
                <a:latin typeface="+mn-lt"/>
                <a:cs typeface="+mn-cs"/>
              </a:rPr>
              <a:t>162</a:t>
            </a:r>
            <a:r>
              <a:rPr lang="en-US" sz="2000" dirty="0">
                <a:latin typeface="+mn-lt"/>
                <a:cs typeface="+mn-cs"/>
              </a:rPr>
              <a:t> full illustrations</a:t>
            </a:r>
          </a:p>
          <a:p>
            <a:pPr eaLnBrk="1" hangingPunct="1">
              <a:defRPr/>
            </a:pPr>
            <a:r>
              <a:rPr lang="en-US" sz="2000" dirty="0">
                <a:solidFill>
                  <a:srgbClr val="FF0000"/>
                </a:solidFill>
                <a:latin typeface="+mn-lt"/>
                <a:cs typeface="+mn-cs"/>
              </a:rPr>
              <a:t>Interactive Platform</a:t>
            </a:r>
            <a:r>
              <a:rPr lang="en-US" sz="2000" dirty="0">
                <a:latin typeface="+mn-lt"/>
                <a:cs typeface="+mn-cs"/>
              </a:rPr>
              <a:t>:</a:t>
            </a:r>
          </a:p>
          <a:p>
            <a:pPr eaLnBrk="1" hangingPunct="1">
              <a:defRPr/>
            </a:pPr>
            <a:r>
              <a:rPr lang="en-US" sz="2000" b="1" dirty="0">
                <a:latin typeface="+mn-lt"/>
                <a:cs typeface="+mn-cs"/>
              </a:rPr>
              <a:t>144</a:t>
            </a:r>
            <a:r>
              <a:rPr lang="en-US" sz="2000" dirty="0">
                <a:latin typeface="+mn-lt"/>
                <a:cs typeface="+mn-cs"/>
              </a:rPr>
              <a:t> full illustrations</a:t>
            </a:r>
          </a:p>
          <a:p>
            <a:pPr eaLnBrk="1" hangingPunct="1">
              <a:defRPr/>
            </a:pPr>
            <a:r>
              <a:rPr lang="en-US" sz="2000" dirty="0">
                <a:latin typeface="+mn-lt"/>
                <a:cs typeface="+mn-cs"/>
              </a:rPr>
              <a:t>(21 of 144)</a:t>
            </a:r>
          </a:p>
        </p:txBody>
      </p:sp>
      <p:sp>
        <p:nvSpPr>
          <p:cNvPr id="4" name="TextBox 3">
            <a:extLst>
              <a:ext uri="{FF2B5EF4-FFF2-40B4-BE49-F238E27FC236}">
                <a16:creationId xmlns:a16="http://schemas.microsoft.com/office/drawing/2014/main" id="{61DA0544-994A-4E30-9E65-5D2393C9B7A4}"/>
              </a:ext>
            </a:extLst>
          </p:cNvPr>
          <p:cNvSpPr txBox="1"/>
          <p:nvPr/>
        </p:nvSpPr>
        <p:spPr>
          <a:xfrm>
            <a:off x="1090613" y="5761038"/>
            <a:ext cx="6599237" cy="708025"/>
          </a:xfrm>
          <a:prstGeom prst="rect">
            <a:avLst/>
          </a:prstGeom>
          <a:noFill/>
        </p:spPr>
        <p:txBody>
          <a:bodyPr wrap="none">
            <a:spAutoFit/>
          </a:bodyPr>
          <a:lstStyle/>
          <a:p>
            <a:pPr eaLnBrk="1" hangingPunct="1">
              <a:defRPr/>
            </a:pPr>
            <a:r>
              <a:rPr lang="en-US" sz="2000" b="1" dirty="0">
                <a:solidFill>
                  <a:srgbClr val="FF0000"/>
                </a:solidFill>
                <a:latin typeface="+mn-lt"/>
                <a:cs typeface="+mn-cs"/>
              </a:rPr>
              <a:t>Picture-rich: </a:t>
            </a:r>
          </a:p>
          <a:p>
            <a:pPr eaLnBrk="1" hangingPunct="1">
              <a:defRPr/>
            </a:pPr>
            <a:r>
              <a:rPr lang="en-US" sz="2000" b="1" dirty="0">
                <a:latin typeface="+mn-lt"/>
                <a:cs typeface="+mn-cs"/>
              </a:rPr>
              <a:t>Oral language plus phonics examples in memorable contexts</a:t>
            </a:r>
          </a:p>
        </p:txBody>
      </p:sp>
      <p:pic>
        <p:nvPicPr>
          <p:cNvPr id="67589" name="Picture 5">
            <a:extLst>
              <a:ext uri="{FF2B5EF4-FFF2-40B4-BE49-F238E27FC236}">
                <a16:creationId xmlns:a16="http://schemas.microsoft.com/office/drawing/2014/main" id="{E3D57B47-BA37-4FE0-A55E-32DD376E0839}"/>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44513" y="465138"/>
            <a:ext cx="1660525" cy="808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7590" name="Picture 7">
            <a:extLst>
              <a:ext uri="{FF2B5EF4-FFF2-40B4-BE49-F238E27FC236}">
                <a16:creationId xmlns:a16="http://schemas.microsoft.com/office/drawing/2014/main" id="{4A5E1ACB-DBBA-4734-B5E7-B07625946E65}"/>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247900" y="465138"/>
            <a:ext cx="1665288" cy="808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7591" name="Picture 9">
            <a:extLst>
              <a:ext uri="{FF2B5EF4-FFF2-40B4-BE49-F238E27FC236}">
                <a16:creationId xmlns:a16="http://schemas.microsoft.com/office/drawing/2014/main" id="{B05759B2-A7F8-468B-BE92-BF018539DD2D}"/>
              </a:ext>
            </a:extLst>
          </p:cNvPr>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a:off x="3956050" y="476250"/>
            <a:ext cx="1660525" cy="808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7592" name="Picture 11">
            <a:extLst>
              <a:ext uri="{FF2B5EF4-FFF2-40B4-BE49-F238E27FC236}">
                <a16:creationId xmlns:a16="http://schemas.microsoft.com/office/drawing/2014/main" id="{FB4E5C9A-B2B7-4D9E-9A9E-ACF1AC69C011}"/>
              </a:ext>
            </a:extLst>
          </p:cNvPr>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bwMode="auto">
          <a:xfrm>
            <a:off x="2247900" y="1352550"/>
            <a:ext cx="1660525" cy="809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7593" name="Picture 13">
            <a:extLst>
              <a:ext uri="{FF2B5EF4-FFF2-40B4-BE49-F238E27FC236}">
                <a16:creationId xmlns:a16="http://schemas.microsoft.com/office/drawing/2014/main" id="{E1AE260D-AA71-443A-A21D-A9C7A6A02FBA}"/>
              </a:ext>
            </a:extLst>
          </p:cNvPr>
          <p:cNvPicPr>
            <a:picLocks noChangeAspect="1"/>
          </p:cNvPicPr>
          <p:nvPr/>
        </p:nvPicPr>
        <p:blipFill>
          <a:blip r:embed="rId7" cstate="screen">
            <a:extLst>
              <a:ext uri="{28A0092B-C50C-407E-A947-70E740481C1C}">
                <a14:useLocalDpi xmlns:a14="http://schemas.microsoft.com/office/drawing/2010/main"/>
              </a:ext>
            </a:extLst>
          </a:blip>
          <a:srcRect/>
          <a:stretch>
            <a:fillRect/>
          </a:stretch>
        </p:blipFill>
        <p:spPr bwMode="auto">
          <a:xfrm>
            <a:off x="544513" y="1352550"/>
            <a:ext cx="1660525" cy="814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7594" name="Picture 15">
            <a:extLst>
              <a:ext uri="{FF2B5EF4-FFF2-40B4-BE49-F238E27FC236}">
                <a16:creationId xmlns:a16="http://schemas.microsoft.com/office/drawing/2014/main" id="{49B7D877-8992-4F75-A172-B8FDEF125DC8}"/>
              </a:ext>
            </a:extLst>
          </p:cNvPr>
          <p:cNvPicPr>
            <a:picLocks noChangeAspect="1"/>
          </p:cNvPicPr>
          <p:nvPr/>
        </p:nvPicPr>
        <p:blipFill>
          <a:blip r:embed="rId8" cstate="screen">
            <a:extLst>
              <a:ext uri="{28A0092B-C50C-407E-A947-70E740481C1C}">
                <a14:useLocalDpi xmlns:a14="http://schemas.microsoft.com/office/drawing/2010/main"/>
              </a:ext>
            </a:extLst>
          </a:blip>
          <a:srcRect/>
          <a:stretch>
            <a:fillRect/>
          </a:stretch>
        </p:blipFill>
        <p:spPr bwMode="auto">
          <a:xfrm>
            <a:off x="3975100" y="1352550"/>
            <a:ext cx="1658938" cy="808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7595" name="Picture 17">
            <a:extLst>
              <a:ext uri="{FF2B5EF4-FFF2-40B4-BE49-F238E27FC236}">
                <a16:creationId xmlns:a16="http://schemas.microsoft.com/office/drawing/2014/main" id="{6A3A6B12-92CF-4CD2-A4FD-26C08BB5235C}"/>
              </a:ext>
            </a:extLst>
          </p:cNvPr>
          <p:cNvPicPr>
            <a:picLocks noChangeAspect="1"/>
          </p:cNvPicPr>
          <p:nvPr/>
        </p:nvPicPr>
        <p:blipFill>
          <a:blip r:embed="rId9" cstate="screen">
            <a:extLst>
              <a:ext uri="{28A0092B-C50C-407E-A947-70E740481C1C}">
                <a14:useLocalDpi xmlns:a14="http://schemas.microsoft.com/office/drawing/2010/main"/>
              </a:ext>
            </a:extLst>
          </a:blip>
          <a:srcRect/>
          <a:stretch>
            <a:fillRect/>
          </a:stretch>
        </p:blipFill>
        <p:spPr bwMode="auto">
          <a:xfrm>
            <a:off x="544513" y="2239963"/>
            <a:ext cx="1660525" cy="811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7596" name="Picture 19">
            <a:extLst>
              <a:ext uri="{FF2B5EF4-FFF2-40B4-BE49-F238E27FC236}">
                <a16:creationId xmlns:a16="http://schemas.microsoft.com/office/drawing/2014/main" id="{AF56D658-C8F1-4200-8AC3-4BD54608825B}"/>
              </a:ext>
            </a:extLst>
          </p:cNvPr>
          <p:cNvPicPr>
            <a:picLocks noChangeAspect="1"/>
          </p:cNvPicPr>
          <p:nvPr/>
        </p:nvPicPr>
        <p:blipFill>
          <a:blip r:embed="rId10" cstate="screen">
            <a:extLst>
              <a:ext uri="{28A0092B-C50C-407E-A947-70E740481C1C}">
                <a14:useLocalDpi xmlns:a14="http://schemas.microsoft.com/office/drawing/2010/main"/>
              </a:ext>
            </a:extLst>
          </a:blip>
          <a:srcRect/>
          <a:stretch>
            <a:fillRect/>
          </a:stretch>
        </p:blipFill>
        <p:spPr bwMode="auto">
          <a:xfrm>
            <a:off x="2271713" y="2243138"/>
            <a:ext cx="1657350" cy="808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7597" name="Picture 21">
            <a:extLst>
              <a:ext uri="{FF2B5EF4-FFF2-40B4-BE49-F238E27FC236}">
                <a16:creationId xmlns:a16="http://schemas.microsoft.com/office/drawing/2014/main" id="{BE56DAA1-09C5-4F84-9C55-4C7888EF7159}"/>
              </a:ext>
            </a:extLst>
          </p:cNvPr>
          <p:cNvPicPr>
            <a:picLocks noChangeAspect="1"/>
          </p:cNvPicPr>
          <p:nvPr/>
        </p:nvPicPr>
        <p:blipFill>
          <a:blip r:embed="rId11" cstate="screen">
            <a:extLst>
              <a:ext uri="{28A0092B-C50C-407E-A947-70E740481C1C}">
                <a14:useLocalDpi xmlns:a14="http://schemas.microsoft.com/office/drawing/2010/main"/>
              </a:ext>
            </a:extLst>
          </a:blip>
          <a:srcRect/>
          <a:stretch>
            <a:fillRect/>
          </a:stretch>
        </p:blipFill>
        <p:spPr bwMode="auto">
          <a:xfrm>
            <a:off x="3995738" y="2243138"/>
            <a:ext cx="1663700" cy="808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7598" name="Picture 23">
            <a:extLst>
              <a:ext uri="{FF2B5EF4-FFF2-40B4-BE49-F238E27FC236}">
                <a16:creationId xmlns:a16="http://schemas.microsoft.com/office/drawing/2014/main" id="{13EBDC70-CC10-4919-9FFE-22A7EBD7BB11}"/>
              </a:ext>
            </a:extLst>
          </p:cNvPr>
          <p:cNvPicPr>
            <a:picLocks noChangeAspect="1"/>
          </p:cNvPicPr>
          <p:nvPr/>
        </p:nvPicPr>
        <p:blipFill>
          <a:blip r:embed="rId12" cstate="screen">
            <a:extLst>
              <a:ext uri="{28A0092B-C50C-407E-A947-70E740481C1C}">
                <a14:useLocalDpi xmlns:a14="http://schemas.microsoft.com/office/drawing/2010/main"/>
              </a:ext>
            </a:extLst>
          </a:blip>
          <a:srcRect/>
          <a:stretch>
            <a:fillRect/>
          </a:stretch>
        </p:blipFill>
        <p:spPr bwMode="auto">
          <a:xfrm>
            <a:off x="544513" y="3109913"/>
            <a:ext cx="1663700" cy="814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7599" name="Picture 25">
            <a:extLst>
              <a:ext uri="{FF2B5EF4-FFF2-40B4-BE49-F238E27FC236}">
                <a16:creationId xmlns:a16="http://schemas.microsoft.com/office/drawing/2014/main" id="{717FE714-979D-4537-A515-A471B7624EF9}"/>
              </a:ext>
            </a:extLst>
          </p:cNvPr>
          <p:cNvPicPr>
            <a:picLocks noChangeAspect="1"/>
          </p:cNvPicPr>
          <p:nvPr/>
        </p:nvPicPr>
        <p:blipFill>
          <a:blip r:embed="rId13" cstate="screen">
            <a:extLst>
              <a:ext uri="{28A0092B-C50C-407E-A947-70E740481C1C}">
                <a14:useLocalDpi xmlns:a14="http://schemas.microsoft.com/office/drawing/2010/main"/>
              </a:ext>
            </a:extLst>
          </a:blip>
          <a:srcRect/>
          <a:stretch>
            <a:fillRect/>
          </a:stretch>
        </p:blipFill>
        <p:spPr bwMode="auto">
          <a:xfrm>
            <a:off x="2274888" y="3111500"/>
            <a:ext cx="1652587" cy="808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7600" name="Picture 27">
            <a:extLst>
              <a:ext uri="{FF2B5EF4-FFF2-40B4-BE49-F238E27FC236}">
                <a16:creationId xmlns:a16="http://schemas.microsoft.com/office/drawing/2014/main" id="{A1AC0D1B-BD3A-4D8F-B2BA-CB8F05C25EAE}"/>
              </a:ext>
            </a:extLst>
          </p:cNvPr>
          <p:cNvPicPr>
            <a:picLocks noChangeAspect="1"/>
          </p:cNvPicPr>
          <p:nvPr/>
        </p:nvPicPr>
        <p:blipFill>
          <a:blip r:embed="rId14" cstate="screen">
            <a:extLst>
              <a:ext uri="{28A0092B-C50C-407E-A947-70E740481C1C}">
                <a14:useLocalDpi xmlns:a14="http://schemas.microsoft.com/office/drawing/2010/main"/>
              </a:ext>
            </a:extLst>
          </a:blip>
          <a:srcRect/>
          <a:stretch>
            <a:fillRect/>
          </a:stretch>
        </p:blipFill>
        <p:spPr bwMode="auto">
          <a:xfrm>
            <a:off x="3983038" y="3109913"/>
            <a:ext cx="1685925" cy="823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7601" name="Picture 29">
            <a:extLst>
              <a:ext uri="{FF2B5EF4-FFF2-40B4-BE49-F238E27FC236}">
                <a16:creationId xmlns:a16="http://schemas.microsoft.com/office/drawing/2014/main" id="{2B13BF4F-0412-4CEB-A05D-498C30D466B0}"/>
              </a:ext>
            </a:extLst>
          </p:cNvPr>
          <p:cNvPicPr>
            <a:picLocks noChangeAspect="1"/>
          </p:cNvPicPr>
          <p:nvPr/>
        </p:nvPicPr>
        <p:blipFill>
          <a:blip r:embed="rId15" cstate="screen">
            <a:extLst>
              <a:ext uri="{28A0092B-C50C-407E-A947-70E740481C1C}">
                <a14:useLocalDpi xmlns:a14="http://schemas.microsoft.com/office/drawing/2010/main"/>
              </a:ext>
            </a:extLst>
          </a:blip>
          <a:srcRect/>
          <a:stretch>
            <a:fillRect/>
          </a:stretch>
        </p:blipFill>
        <p:spPr bwMode="auto">
          <a:xfrm>
            <a:off x="5722938" y="3109913"/>
            <a:ext cx="1662112" cy="811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7602" name="Picture 31">
            <a:extLst>
              <a:ext uri="{FF2B5EF4-FFF2-40B4-BE49-F238E27FC236}">
                <a16:creationId xmlns:a16="http://schemas.microsoft.com/office/drawing/2014/main" id="{26642B53-745C-44DE-8164-5954120819BE}"/>
              </a:ext>
            </a:extLst>
          </p:cNvPr>
          <p:cNvPicPr>
            <a:picLocks noChangeAspect="1"/>
          </p:cNvPicPr>
          <p:nvPr/>
        </p:nvPicPr>
        <p:blipFill>
          <a:blip r:embed="rId16" cstate="screen">
            <a:extLst>
              <a:ext uri="{28A0092B-C50C-407E-A947-70E740481C1C}">
                <a14:useLocalDpi xmlns:a14="http://schemas.microsoft.com/office/drawing/2010/main"/>
              </a:ext>
            </a:extLst>
          </a:blip>
          <a:srcRect/>
          <a:stretch>
            <a:fillRect/>
          </a:stretch>
        </p:blipFill>
        <p:spPr bwMode="auto">
          <a:xfrm>
            <a:off x="544513" y="3970338"/>
            <a:ext cx="1660525" cy="808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7603" name="Picture 33">
            <a:extLst>
              <a:ext uri="{FF2B5EF4-FFF2-40B4-BE49-F238E27FC236}">
                <a16:creationId xmlns:a16="http://schemas.microsoft.com/office/drawing/2014/main" id="{1125A315-EAF0-4BFC-A7F6-B4D58FFEA9EB}"/>
              </a:ext>
            </a:extLst>
          </p:cNvPr>
          <p:cNvPicPr>
            <a:picLocks noChangeAspect="1"/>
          </p:cNvPicPr>
          <p:nvPr/>
        </p:nvPicPr>
        <p:blipFill>
          <a:blip r:embed="rId17" cstate="screen">
            <a:extLst>
              <a:ext uri="{28A0092B-C50C-407E-A947-70E740481C1C}">
                <a14:useLocalDpi xmlns:a14="http://schemas.microsoft.com/office/drawing/2010/main"/>
              </a:ext>
            </a:extLst>
          </a:blip>
          <a:srcRect/>
          <a:stretch>
            <a:fillRect/>
          </a:stretch>
        </p:blipFill>
        <p:spPr bwMode="auto">
          <a:xfrm>
            <a:off x="2282825" y="3978275"/>
            <a:ext cx="1655763" cy="808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7604" name="Picture 35">
            <a:extLst>
              <a:ext uri="{FF2B5EF4-FFF2-40B4-BE49-F238E27FC236}">
                <a16:creationId xmlns:a16="http://schemas.microsoft.com/office/drawing/2014/main" id="{CC0D80B2-21AB-4B18-AA15-B6F9D300F201}"/>
              </a:ext>
            </a:extLst>
          </p:cNvPr>
          <p:cNvPicPr>
            <a:picLocks noChangeAspect="1"/>
          </p:cNvPicPr>
          <p:nvPr/>
        </p:nvPicPr>
        <p:blipFill>
          <a:blip r:embed="rId18" cstate="screen">
            <a:extLst>
              <a:ext uri="{28A0092B-C50C-407E-A947-70E740481C1C}">
                <a14:useLocalDpi xmlns:a14="http://schemas.microsoft.com/office/drawing/2010/main"/>
              </a:ext>
            </a:extLst>
          </a:blip>
          <a:srcRect/>
          <a:stretch>
            <a:fillRect/>
          </a:stretch>
        </p:blipFill>
        <p:spPr bwMode="auto">
          <a:xfrm>
            <a:off x="4002088" y="3978275"/>
            <a:ext cx="1666875" cy="811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7605" name="Picture 37">
            <a:extLst>
              <a:ext uri="{FF2B5EF4-FFF2-40B4-BE49-F238E27FC236}">
                <a16:creationId xmlns:a16="http://schemas.microsoft.com/office/drawing/2014/main" id="{6BC2BD71-5E41-458D-9150-BDC73A06168A}"/>
              </a:ext>
            </a:extLst>
          </p:cNvPr>
          <p:cNvPicPr>
            <a:picLocks noChangeAspect="1"/>
          </p:cNvPicPr>
          <p:nvPr/>
        </p:nvPicPr>
        <p:blipFill>
          <a:blip r:embed="rId19" cstate="screen">
            <a:extLst>
              <a:ext uri="{28A0092B-C50C-407E-A947-70E740481C1C}">
                <a14:useLocalDpi xmlns:a14="http://schemas.microsoft.com/office/drawing/2010/main"/>
              </a:ext>
            </a:extLst>
          </a:blip>
          <a:srcRect/>
          <a:stretch>
            <a:fillRect/>
          </a:stretch>
        </p:blipFill>
        <p:spPr bwMode="auto">
          <a:xfrm>
            <a:off x="5743575" y="3978275"/>
            <a:ext cx="1665288" cy="814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7606" name="Picture 39">
            <a:extLst>
              <a:ext uri="{FF2B5EF4-FFF2-40B4-BE49-F238E27FC236}">
                <a16:creationId xmlns:a16="http://schemas.microsoft.com/office/drawing/2014/main" id="{E43A8DAE-84DC-4659-89BD-3FA218405179}"/>
              </a:ext>
            </a:extLst>
          </p:cNvPr>
          <p:cNvPicPr>
            <a:picLocks noChangeAspect="1"/>
          </p:cNvPicPr>
          <p:nvPr/>
        </p:nvPicPr>
        <p:blipFill>
          <a:blip r:embed="rId20" cstate="screen">
            <a:extLst>
              <a:ext uri="{28A0092B-C50C-407E-A947-70E740481C1C}">
                <a14:useLocalDpi xmlns:a14="http://schemas.microsoft.com/office/drawing/2010/main"/>
              </a:ext>
            </a:extLst>
          </a:blip>
          <a:srcRect/>
          <a:stretch>
            <a:fillRect/>
          </a:stretch>
        </p:blipFill>
        <p:spPr bwMode="auto">
          <a:xfrm>
            <a:off x="544513" y="4846638"/>
            <a:ext cx="1662112" cy="814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7607" name="Picture 41">
            <a:extLst>
              <a:ext uri="{FF2B5EF4-FFF2-40B4-BE49-F238E27FC236}">
                <a16:creationId xmlns:a16="http://schemas.microsoft.com/office/drawing/2014/main" id="{2042BB37-4F13-451E-B35B-DF9DBA798335}"/>
              </a:ext>
            </a:extLst>
          </p:cNvPr>
          <p:cNvPicPr>
            <a:picLocks noChangeAspect="1"/>
          </p:cNvPicPr>
          <p:nvPr/>
        </p:nvPicPr>
        <p:blipFill>
          <a:blip r:embed="rId21" cstate="screen">
            <a:extLst>
              <a:ext uri="{28A0092B-C50C-407E-A947-70E740481C1C}">
                <a14:useLocalDpi xmlns:a14="http://schemas.microsoft.com/office/drawing/2010/main"/>
              </a:ext>
            </a:extLst>
          </a:blip>
          <a:srcRect/>
          <a:stretch>
            <a:fillRect/>
          </a:stretch>
        </p:blipFill>
        <p:spPr bwMode="auto">
          <a:xfrm>
            <a:off x="2282825" y="4845050"/>
            <a:ext cx="1655763" cy="808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7608" name="Picture 43">
            <a:extLst>
              <a:ext uri="{FF2B5EF4-FFF2-40B4-BE49-F238E27FC236}">
                <a16:creationId xmlns:a16="http://schemas.microsoft.com/office/drawing/2014/main" id="{4C973664-2336-4789-9B32-68DDAD6714C3}"/>
              </a:ext>
            </a:extLst>
          </p:cNvPr>
          <p:cNvPicPr>
            <a:picLocks noChangeAspect="1"/>
          </p:cNvPicPr>
          <p:nvPr/>
        </p:nvPicPr>
        <p:blipFill>
          <a:blip r:embed="rId22" cstate="screen">
            <a:extLst>
              <a:ext uri="{28A0092B-C50C-407E-A947-70E740481C1C}">
                <a14:useLocalDpi xmlns:a14="http://schemas.microsoft.com/office/drawing/2010/main"/>
              </a:ext>
            </a:extLst>
          </a:blip>
          <a:srcRect/>
          <a:stretch>
            <a:fillRect/>
          </a:stretch>
        </p:blipFill>
        <p:spPr bwMode="auto">
          <a:xfrm>
            <a:off x="3995738" y="4840288"/>
            <a:ext cx="1692275" cy="823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7609" name="Picture 45">
            <a:extLst>
              <a:ext uri="{FF2B5EF4-FFF2-40B4-BE49-F238E27FC236}">
                <a16:creationId xmlns:a16="http://schemas.microsoft.com/office/drawing/2014/main" id="{AADEECCB-3976-4468-B37B-34D2F5FDEC4B}"/>
              </a:ext>
            </a:extLst>
          </p:cNvPr>
          <p:cNvPicPr>
            <a:picLocks noChangeAspect="1"/>
          </p:cNvPicPr>
          <p:nvPr/>
        </p:nvPicPr>
        <p:blipFill>
          <a:blip r:embed="rId23" cstate="screen">
            <a:extLst>
              <a:ext uri="{28A0092B-C50C-407E-A947-70E740481C1C}">
                <a14:useLocalDpi xmlns:a14="http://schemas.microsoft.com/office/drawing/2010/main"/>
              </a:ext>
            </a:extLst>
          </a:blip>
          <a:srcRect/>
          <a:stretch>
            <a:fillRect/>
          </a:stretch>
        </p:blipFill>
        <p:spPr bwMode="auto">
          <a:xfrm>
            <a:off x="5743575" y="4840288"/>
            <a:ext cx="1674813"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7106" name="Title 1">
            <a:extLst>
              <a:ext uri="{FF2B5EF4-FFF2-40B4-BE49-F238E27FC236}">
                <a16:creationId xmlns:a16="http://schemas.microsoft.com/office/drawing/2014/main" id="{94C2AC23-01BB-4D7E-959E-14746CE816A9}"/>
              </a:ext>
            </a:extLst>
          </p:cNvPr>
          <p:cNvSpPr>
            <a:spLocks noGrp="1"/>
          </p:cNvSpPr>
          <p:nvPr>
            <p:ph type="title"/>
          </p:nvPr>
        </p:nvSpPr>
        <p:spPr>
          <a:xfrm>
            <a:off x="401638" y="412750"/>
            <a:ext cx="8480425" cy="582613"/>
          </a:xfrm>
        </p:spPr>
        <p:txBody>
          <a:bodyPr>
            <a:noAutofit/>
          </a:bodyPr>
          <a:lstStyle/>
          <a:p>
            <a:pPr algn="ctr">
              <a:defRPr/>
            </a:pPr>
            <a:r>
              <a:rPr lang="en-GB" b="1" dirty="0">
                <a:solidFill>
                  <a:srgbClr val="0070C0"/>
                </a:solidFill>
                <a:latin typeface="+mn-lt"/>
                <a:cs typeface="Arial" pitchFamily="34" charset="0"/>
              </a:rPr>
              <a:t>Inside the Floppy’s Phonics Books</a:t>
            </a:r>
          </a:p>
        </p:txBody>
      </p:sp>
      <p:pic>
        <p:nvPicPr>
          <p:cNvPr id="69635" name="Picture 3" descr="C:\Users\Debbie\Desktop\Converted Images\LS_St3_Bk15_prod_prf_Page_2.jpg">
            <a:extLst>
              <a:ext uri="{FF2B5EF4-FFF2-40B4-BE49-F238E27FC236}">
                <a16:creationId xmlns:a16="http://schemas.microsoft.com/office/drawing/2014/main" id="{E2260C03-17CE-45F1-88D6-F50D58AB0AB7}"/>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06425" y="2495550"/>
            <a:ext cx="3168650" cy="145415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69636" name="Picture 4" descr="C:\Users\Debbie\Desktop\Converted Images\LS_St3_Bk15_prod_prf_Page_3.jpg">
            <a:extLst>
              <a:ext uri="{FF2B5EF4-FFF2-40B4-BE49-F238E27FC236}">
                <a16:creationId xmlns:a16="http://schemas.microsoft.com/office/drawing/2014/main" id="{1DE8D09B-4DE0-4229-A61E-6D1A3676A50E}"/>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850900" y="1112838"/>
            <a:ext cx="1635125" cy="145415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69637" name="Picture 5" descr="C:\Users\Debbie\Desktop\Converted Images\LS_St3_Bk15_prod_prf_Page_4.jpg">
            <a:extLst>
              <a:ext uri="{FF2B5EF4-FFF2-40B4-BE49-F238E27FC236}">
                <a16:creationId xmlns:a16="http://schemas.microsoft.com/office/drawing/2014/main" id="{7B2073C6-D4AE-4627-9494-DCC17AC96944}"/>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5276850" y="1171575"/>
            <a:ext cx="2909888" cy="1335088"/>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69638" name="Picture 6" descr="C:\Users\Debbie\Desktop\Converted Images\LS_St3_Bk15_prod_prf_Page_5.jpg">
            <a:extLst>
              <a:ext uri="{FF2B5EF4-FFF2-40B4-BE49-F238E27FC236}">
                <a16:creationId xmlns:a16="http://schemas.microsoft.com/office/drawing/2014/main" id="{611A67AD-9FFA-4706-AD55-D6ED9ACF4E66}"/>
              </a:ext>
            </a:extLst>
          </p:cNvPr>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4448175" y="2063750"/>
            <a:ext cx="3027363" cy="139065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69639" name="Picture 7" descr="C:\Users\Debbie\Desktop\Converted Images\LS_St3_Bk15_prod_prf_Page_6.jpg">
            <a:extLst>
              <a:ext uri="{FF2B5EF4-FFF2-40B4-BE49-F238E27FC236}">
                <a16:creationId xmlns:a16="http://schemas.microsoft.com/office/drawing/2014/main" id="{15BA60A1-37B8-446C-8E43-12F0E21C50A1}"/>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5795963" y="2711450"/>
            <a:ext cx="2857500" cy="1312863"/>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69640" name="Picture 8" descr="C:\Users\Debbie\Desktop\Converted Images\LS_St3_Bk15_prod_prf_Page_7.jpg">
            <a:extLst>
              <a:ext uri="{FF2B5EF4-FFF2-40B4-BE49-F238E27FC236}">
                <a16:creationId xmlns:a16="http://schemas.microsoft.com/office/drawing/2014/main" id="{D1260E7E-F344-43AE-826F-2E8708C71185}"/>
              </a:ext>
            </a:extLst>
          </p:cNvPr>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261938" y="4972050"/>
            <a:ext cx="3187700" cy="146367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69641" name="Picture 9" descr="C:\Users\Debbie\Desktop\Converted Images\LS_St3_Bk15_prod_prf_Page_8.jpg">
            <a:extLst>
              <a:ext uri="{FF2B5EF4-FFF2-40B4-BE49-F238E27FC236}">
                <a16:creationId xmlns:a16="http://schemas.microsoft.com/office/drawing/2014/main" id="{22008168-9E5C-49E2-A64F-03F340954474}"/>
              </a:ext>
            </a:extLst>
          </p:cNvPr>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2649538" y="4232275"/>
            <a:ext cx="3324225" cy="152717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69642" name="Picture 10" descr="C:\Users\Debbie\Desktop\Converted Images\LS_St3_Bk15_prod_prf_Page_9.jpg">
            <a:extLst>
              <a:ext uri="{FF2B5EF4-FFF2-40B4-BE49-F238E27FC236}">
                <a16:creationId xmlns:a16="http://schemas.microsoft.com/office/drawing/2014/main" id="{6FE6FBC8-99F2-43F6-8942-B7B357EAE16D}"/>
              </a:ext>
            </a:extLst>
          </p:cNvPr>
          <p:cNvPicPr>
            <a:picLocks noChangeAspect="1" noChangeArrowheads="1"/>
          </p:cNvPicPr>
          <p:nvPr/>
        </p:nvPicPr>
        <p:blipFill>
          <a:blip r:embed="rId10" cstate="screen">
            <a:extLst>
              <a:ext uri="{28A0092B-C50C-407E-A947-70E740481C1C}">
                <a14:useLocalDpi xmlns:a14="http://schemas.microsoft.com/office/drawing/2010/main"/>
              </a:ext>
            </a:extLst>
          </a:blip>
          <a:srcRect/>
          <a:stretch>
            <a:fillRect/>
          </a:stretch>
        </p:blipFill>
        <p:spPr bwMode="auto">
          <a:xfrm>
            <a:off x="5276850" y="4929188"/>
            <a:ext cx="1704975" cy="151606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69643" name="TextBox 1">
            <a:extLst>
              <a:ext uri="{FF2B5EF4-FFF2-40B4-BE49-F238E27FC236}">
                <a16:creationId xmlns:a16="http://schemas.microsoft.com/office/drawing/2014/main" id="{05EDFC6A-8B67-4D39-9434-01DF125B7176}"/>
              </a:ext>
            </a:extLst>
          </p:cNvPr>
          <p:cNvSpPr txBox="1">
            <a:spLocks noChangeArrowheads="1"/>
          </p:cNvSpPr>
          <p:nvPr/>
        </p:nvSpPr>
        <p:spPr bwMode="auto">
          <a:xfrm>
            <a:off x="7058025" y="4819650"/>
            <a:ext cx="1824038"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2"/>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2"/>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2"/>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2"/>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2"/>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Calibri" panose="020F0502020204030204" pitchFamily="34" charset="0"/>
              </a:defRPr>
            </a:lvl9pPr>
          </a:lstStyle>
          <a:p>
            <a:pPr eaLnBrk="1" hangingPunct="1">
              <a:spcBef>
                <a:spcPct val="0"/>
              </a:spcBef>
              <a:buFontTx/>
              <a:buNone/>
            </a:pPr>
            <a:r>
              <a:rPr lang="en-GB" altLang="en-US" sz="1800" b="1">
                <a:solidFill>
                  <a:schemeClr val="tx1"/>
                </a:solidFill>
                <a:latin typeface="Arial" panose="020B0604020202020204" pitchFamily="34" charset="0"/>
              </a:rPr>
              <a:t>These ‘end pages’ are not </a:t>
            </a:r>
          </a:p>
          <a:p>
            <a:pPr eaLnBrk="1" hangingPunct="1">
              <a:spcBef>
                <a:spcPct val="0"/>
              </a:spcBef>
              <a:buFontTx/>
              <a:buNone/>
            </a:pPr>
            <a:r>
              <a:rPr lang="en-GB" altLang="en-US" sz="1800" b="1">
                <a:solidFill>
                  <a:schemeClr val="tx1"/>
                </a:solidFill>
                <a:latin typeface="Arial" panose="020B0604020202020204" pitchFamily="34" charset="0"/>
              </a:rPr>
              <a:t>on the digital platform</a:t>
            </a:r>
          </a:p>
        </p:txBody>
      </p:sp>
      <p:sp>
        <p:nvSpPr>
          <p:cNvPr id="3" name="Left Arrow 2">
            <a:extLst>
              <a:ext uri="{FF2B5EF4-FFF2-40B4-BE49-F238E27FC236}">
                <a16:creationId xmlns:a16="http://schemas.microsoft.com/office/drawing/2014/main" id="{5A357741-18E1-4149-9BFB-FF55F77DB9BF}"/>
              </a:ext>
            </a:extLst>
          </p:cNvPr>
          <p:cNvSpPr/>
          <p:nvPr/>
        </p:nvSpPr>
        <p:spPr>
          <a:xfrm rot="10800000">
            <a:off x="3959225" y="1628775"/>
            <a:ext cx="977900" cy="311150"/>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69645" name="TextBox 12">
            <a:extLst>
              <a:ext uri="{FF2B5EF4-FFF2-40B4-BE49-F238E27FC236}">
                <a16:creationId xmlns:a16="http://schemas.microsoft.com/office/drawing/2014/main" id="{715595A2-8E01-4FC8-AF68-49869BA4522E}"/>
              </a:ext>
            </a:extLst>
          </p:cNvPr>
          <p:cNvSpPr txBox="1">
            <a:spLocks noChangeArrowheads="1"/>
          </p:cNvSpPr>
          <p:nvPr/>
        </p:nvSpPr>
        <p:spPr bwMode="auto">
          <a:xfrm>
            <a:off x="2581275" y="1014413"/>
            <a:ext cx="2387600" cy="92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2"/>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2"/>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2"/>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2"/>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2"/>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Calibri" panose="020F0502020204030204" pitchFamily="34" charset="0"/>
              </a:defRPr>
            </a:lvl9pPr>
          </a:lstStyle>
          <a:p>
            <a:pPr eaLnBrk="1" hangingPunct="1">
              <a:spcBef>
                <a:spcPct val="0"/>
              </a:spcBef>
              <a:buFontTx/>
              <a:buNone/>
            </a:pPr>
            <a:r>
              <a:rPr lang="en-GB" altLang="en-US" sz="1800" b="1">
                <a:solidFill>
                  <a:schemeClr val="tx1"/>
                </a:solidFill>
                <a:latin typeface="Arial" panose="020B0604020202020204" pitchFamily="34" charset="0"/>
              </a:rPr>
              <a:t>These pages are on the digital platform</a:t>
            </a:r>
          </a:p>
          <a:p>
            <a:pPr eaLnBrk="1" hangingPunct="1">
              <a:spcBef>
                <a:spcPct val="0"/>
              </a:spcBef>
              <a:buFontTx/>
              <a:buNone/>
            </a:pPr>
            <a:r>
              <a:rPr lang="en-GB" altLang="en-US" sz="1800" b="1">
                <a:solidFill>
                  <a:schemeClr val="tx1"/>
                </a:solidFill>
                <a:latin typeface="Arial" panose="020B0604020202020204" pitchFamily="34" charset="0"/>
              </a:rPr>
              <a:t>with audio </a:t>
            </a:r>
          </a:p>
        </p:txBody>
      </p:sp>
      <p:sp>
        <p:nvSpPr>
          <p:cNvPr id="14" name="Left Arrow 13">
            <a:extLst>
              <a:ext uri="{FF2B5EF4-FFF2-40B4-BE49-F238E27FC236}">
                <a16:creationId xmlns:a16="http://schemas.microsoft.com/office/drawing/2014/main" id="{7CB53B97-721A-496E-8A4C-6AD57ECA86FC}"/>
              </a:ext>
            </a:extLst>
          </p:cNvPr>
          <p:cNvSpPr/>
          <p:nvPr/>
        </p:nvSpPr>
        <p:spPr>
          <a:xfrm>
            <a:off x="7377113" y="6172200"/>
            <a:ext cx="977900" cy="311150"/>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0179" name="Title 1">
            <a:extLst>
              <a:ext uri="{FF2B5EF4-FFF2-40B4-BE49-F238E27FC236}">
                <a16:creationId xmlns:a16="http://schemas.microsoft.com/office/drawing/2014/main" id="{97390E13-F165-464D-AA17-52C5B971FA24}"/>
              </a:ext>
            </a:extLst>
          </p:cNvPr>
          <p:cNvSpPr>
            <a:spLocks noGrp="1"/>
          </p:cNvSpPr>
          <p:nvPr>
            <p:ph type="title"/>
          </p:nvPr>
        </p:nvSpPr>
        <p:spPr>
          <a:xfrm>
            <a:off x="457200" y="441325"/>
            <a:ext cx="8229600" cy="744538"/>
          </a:xfrm>
        </p:spPr>
        <p:txBody>
          <a:bodyPr>
            <a:noAutofit/>
          </a:bodyPr>
          <a:lstStyle/>
          <a:p>
            <a:pPr algn="ctr">
              <a:defRPr/>
            </a:pPr>
            <a:r>
              <a:rPr lang="en-GB" sz="3400" b="1" dirty="0">
                <a:solidFill>
                  <a:srgbClr val="0070C0"/>
                </a:solidFill>
                <a:latin typeface="+mn-lt"/>
                <a:cs typeface="Arial" pitchFamily="34" charset="0"/>
              </a:rPr>
              <a:t>Phonics sub-skills and skills Activity Sheets</a:t>
            </a:r>
          </a:p>
        </p:txBody>
      </p:sp>
      <p:pic>
        <p:nvPicPr>
          <p:cNvPr id="71683" name="Picture 2" descr="C:\Users\Beddoess\Desktop\Act Sheet.PNG">
            <a:extLst>
              <a:ext uri="{FF2B5EF4-FFF2-40B4-BE49-F238E27FC236}">
                <a16:creationId xmlns:a16="http://schemas.microsoft.com/office/drawing/2014/main" id="{5B50A838-DED8-47CE-A839-A359B1DD19C1}"/>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554288" y="1595438"/>
            <a:ext cx="1784350" cy="253365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71684" name="Picture 2" descr="C:\Users\Debbie\Desktop\Converted Images\26-12-2011 14-52-49.jpg">
            <a:extLst>
              <a:ext uri="{FF2B5EF4-FFF2-40B4-BE49-F238E27FC236}">
                <a16:creationId xmlns:a16="http://schemas.microsoft.com/office/drawing/2014/main" id="{A138537B-5746-4A8C-8D2E-2AA8CAE38C8E}"/>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474663" y="1411288"/>
            <a:ext cx="1801812" cy="2535237"/>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71685" name="Picture 5" descr="C:\Users\Debbie\Desktop\Converted Images\or_activity _sheet.jpg">
            <a:extLst>
              <a:ext uri="{FF2B5EF4-FFF2-40B4-BE49-F238E27FC236}">
                <a16:creationId xmlns:a16="http://schemas.microsoft.com/office/drawing/2014/main" id="{46C0DC54-8DF3-42C2-B6A3-8A876C36081E}"/>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1136650" y="3506788"/>
            <a:ext cx="1709738" cy="246856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71686" name="Picture 7" descr="C:\Users\Debbie\Desktop\Converted Images\activity sheet ai (stage 5).jpg">
            <a:extLst>
              <a:ext uri="{FF2B5EF4-FFF2-40B4-BE49-F238E27FC236}">
                <a16:creationId xmlns:a16="http://schemas.microsoft.com/office/drawing/2014/main" id="{00A5E295-EDD2-4FAD-AC49-54D981EB539D}"/>
              </a:ext>
            </a:extLst>
          </p:cNvPr>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4930775" y="1971675"/>
            <a:ext cx="3603625" cy="25622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CE993660-F8F4-427D-A18A-870A7DF7CCC0}"/>
              </a:ext>
            </a:extLst>
          </p:cNvPr>
          <p:cNvSpPr txBox="1"/>
          <p:nvPr/>
        </p:nvSpPr>
        <p:spPr>
          <a:xfrm>
            <a:off x="3860800" y="5180013"/>
            <a:ext cx="4826000" cy="1200150"/>
          </a:xfrm>
          <a:prstGeom prst="rect">
            <a:avLst/>
          </a:prstGeom>
          <a:solidFill>
            <a:schemeClr val="accent4">
              <a:lumMod val="20000"/>
              <a:lumOff val="80000"/>
            </a:schemeClr>
          </a:solidFill>
        </p:spPr>
        <p:txBody>
          <a:bodyPr>
            <a:spAutoFit/>
          </a:bodyPr>
          <a:lstStyle/>
          <a:p>
            <a:pPr eaLnBrk="1" hangingPunct="1">
              <a:defRPr/>
            </a:pPr>
            <a:r>
              <a:rPr lang="en-GB" sz="2400" b="1" dirty="0">
                <a:solidFill>
                  <a:srgbClr val="FF0000"/>
                </a:solidFill>
                <a:latin typeface="+mn-lt"/>
              </a:rPr>
              <a:t>Essential</a:t>
            </a:r>
            <a:r>
              <a:rPr lang="en-GB" sz="2400" b="1" dirty="0">
                <a:solidFill>
                  <a:srgbClr val="1AB7D6"/>
                </a:solidFill>
                <a:latin typeface="+mn-lt"/>
              </a:rPr>
              <a:t> – </a:t>
            </a:r>
            <a:r>
              <a:rPr lang="en-GB" sz="2400" b="1" dirty="0">
                <a:solidFill>
                  <a:srgbClr val="FF0000"/>
                </a:solidFill>
                <a:latin typeface="+mn-lt"/>
              </a:rPr>
              <a:t>extend practice to</a:t>
            </a:r>
            <a:r>
              <a:rPr lang="en-GB" sz="2400" b="1" dirty="0">
                <a:solidFill>
                  <a:srgbClr val="1AB7D6"/>
                </a:solidFill>
                <a:latin typeface="+mn-lt"/>
              </a:rPr>
              <a:t> </a:t>
            </a:r>
            <a:r>
              <a:rPr lang="en-GB" sz="2400" b="1" dirty="0">
                <a:latin typeface="+mn-lt"/>
              </a:rPr>
              <a:t>Cumulative Texts as part of the ‘teaching and learning sequence’</a:t>
            </a:r>
          </a:p>
        </p:txBody>
      </p:sp>
      <p:sp>
        <p:nvSpPr>
          <p:cNvPr id="2" name="TextBox 1">
            <a:extLst>
              <a:ext uri="{FF2B5EF4-FFF2-40B4-BE49-F238E27FC236}">
                <a16:creationId xmlns:a16="http://schemas.microsoft.com/office/drawing/2014/main" id="{A7435A96-EEB4-449B-B4B7-FDC48F89B62A}"/>
              </a:ext>
            </a:extLst>
          </p:cNvPr>
          <p:cNvSpPr txBox="1"/>
          <p:nvPr/>
        </p:nvSpPr>
        <p:spPr>
          <a:xfrm>
            <a:off x="703263" y="6081713"/>
            <a:ext cx="3157537" cy="400050"/>
          </a:xfrm>
          <a:prstGeom prst="rect">
            <a:avLst/>
          </a:prstGeom>
          <a:noFill/>
        </p:spPr>
        <p:txBody>
          <a:bodyPr>
            <a:spAutoFit/>
          </a:bodyPr>
          <a:lstStyle/>
          <a:p>
            <a:pPr eaLnBrk="1" hangingPunct="1">
              <a:defRPr/>
            </a:pPr>
            <a:r>
              <a:rPr lang="en-GB" sz="2000" b="1" dirty="0">
                <a:latin typeface="+mn-lt"/>
                <a:cs typeface="+mn-cs"/>
              </a:rPr>
              <a:t>Teaching Handbook 1</a:t>
            </a:r>
          </a:p>
        </p:txBody>
      </p:sp>
      <p:sp>
        <p:nvSpPr>
          <p:cNvPr id="71689" name="Rectangle 2">
            <a:extLst>
              <a:ext uri="{FF2B5EF4-FFF2-40B4-BE49-F238E27FC236}">
                <a16:creationId xmlns:a16="http://schemas.microsoft.com/office/drawing/2014/main" id="{116AB418-627D-4F6C-AF05-236F36038408}"/>
              </a:ext>
            </a:extLst>
          </p:cNvPr>
          <p:cNvSpPr>
            <a:spLocks noChangeArrowheads="1"/>
          </p:cNvSpPr>
          <p:nvPr/>
        </p:nvSpPr>
        <p:spPr bwMode="auto">
          <a:xfrm>
            <a:off x="4930775" y="4651375"/>
            <a:ext cx="36036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2"/>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2"/>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2"/>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2"/>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2"/>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Calibri" panose="020F0502020204030204" pitchFamily="34" charset="0"/>
              </a:defRPr>
            </a:lvl9pPr>
          </a:lstStyle>
          <a:p>
            <a:pPr eaLnBrk="1" hangingPunct="1">
              <a:spcBef>
                <a:spcPct val="0"/>
              </a:spcBef>
              <a:buFontTx/>
              <a:buNone/>
            </a:pPr>
            <a:r>
              <a:rPr lang="en-GB" altLang="en-US" sz="1800" b="1">
                <a:solidFill>
                  <a:schemeClr val="tx1"/>
                </a:solidFill>
                <a:latin typeface="Arial" panose="020B0604020202020204" pitchFamily="34" charset="0"/>
              </a:rPr>
              <a:t>Teaching Handbook 2 – Level 5</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9154" name="Title 1">
            <a:extLst>
              <a:ext uri="{FF2B5EF4-FFF2-40B4-BE49-F238E27FC236}">
                <a16:creationId xmlns:a16="http://schemas.microsoft.com/office/drawing/2014/main" id="{7CF72945-59FF-4F5B-B5EE-B0FA3047EA40}"/>
              </a:ext>
            </a:extLst>
          </p:cNvPr>
          <p:cNvSpPr>
            <a:spLocks noGrp="1"/>
          </p:cNvSpPr>
          <p:nvPr>
            <p:ph type="title"/>
          </p:nvPr>
        </p:nvSpPr>
        <p:spPr>
          <a:xfrm>
            <a:off x="457200" y="406400"/>
            <a:ext cx="8147050" cy="573088"/>
          </a:xfrm>
        </p:spPr>
        <p:txBody>
          <a:bodyPr>
            <a:noAutofit/>
          </a:bodyPr>
          <a:lstStyle/>
          <a:p>
            <a:pPr algn="ctr">
              <a:defRPr/>
            </a:pPr>
            <a:r>
              <a:rPr lang="en-GB" b="1" dirty="0">
                <a:solidFill>
                  <a:srgbClr val="0070C0"/>
                </a:solidFill>
                <a:latin typeface="+mn-lt"/>
                <a:cs typeface="Arial" pitchFamily="34" charset="0"/>
              </a:rPr>
              <a:t>Multi-sensory practice and application  </a:t>
            </a:r>
          </a:p>
        </p:txBody>
      </p:sp>
      <p:pic>
        <p:nvPicPr>
          <p:cNvPr id="73731" name="Picture 2" descr="C:\Users\Beddoess\Desktop\Act Sheet.PNG">
            <a:extLst>
              <a:ext uri="{FF2B5EF4-FFF2-40B4-BE49-F238E27FC236}">
                <a16:creationId xmlns:a16="http://schemas.microsoft.com/office/drawing/2014/main" id="{FD70D2F8-8E0A-4BFA-BF19-4139B3AC4DDC}"/>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746625" y="1192213"/>
            <a:ext cx="2405063" cy="341471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73732" name="Picture 4" descr="C:\Users\Beddoess\Desktop\Grapheme tiles.PNG">
            <a:extLst>
              <a:ext uri="{FF2B5EF4-FFF2-40B4-BE49-F238E27FC236}">
                <a16:creationId xmlns:a16="http://schemas.microsoft.com/office/drawing/2014/main" id="{4029425E-0B27-45C2-BD97-EE61FDB401FC}"/>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390525" y="1230313"/>
            <a:ext cx="2095500" cy="27273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73733" name="Picture 2" descr="C:\Users\Beddoess\Desktop\cumulative texts.PNG">
            <a:extLst>
              <a:ext uri="{FF2B5EF4-FFF2-40B4-BE49-F238E27FC236}">
                <a16:creationId xmlns:a16="http://schemas.microsoft.com/office/drawing/2014/main" id="{475AE6BC-C4C5-4F24-A260-C40AA13ED792}"/>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6505575" y="2900363"/>
            <a:ext cx="2247900" cy="328136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73734" name="Picture 6" descr="C:\Users\Beddoess\Desktop\Say the sounds poster.PNG">
            <a:extLst>
              <a:ext uri="{FF2B5EF4-FFF2-40B4-BE49-F238E27FC236}">
                <a16:creationId xmlns:a16="http://schemas.microsoft.com/office/drawing/2014/main" id="{0CDB3CEC-82C3-4F54-A0D5-C0FC827D5C7F}"/>
              </a:ext>
            </a:extLst>
          </p:cNvPr>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2193925" y="3032125"/>
            <a:ext cx="2244725" cy="31337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49159" name="TextBox 7">
            <a:extLst>
              <a:ext uri="{FF2B5EF4-FFF2-40B4-BE49-F238E27FC236}">
                <a16:creationId xmlns:a16="http://schemas.microsoft.com/office/drawing/2014/main" id="{A63B1DA6-6819-49E4-B70D-C75111C20BAF}"/>
              </a:ext>
            </a:extLst>
          </p:cNvPr>
          <p:cNvSpPr txBox="1">
            <a:spLocks noChangeArrowheads="1"/>
          </p:cNvSpPr>
          <p:nvPr/>
        </p:nvSpPr>
        <p:spPr bwMode="auto">
          <a:xfrm>
            <a:off x="409575" y="4346575"/>
            <a:ext cx="1630363" cy="646113"/>
          </a:xfrm>
          <a:prstGeom prst="rect">
            <a:avLst/>
          </a:prstGeom>
          <a:noFill/>
          <a:ln w="9525">
            <a:noFill/>
            <a:miter lim="800000"/>
            <a:headEnd/>
            <a:tailEnd/>
          </a:ln>
        </p:spPr>
        <p:txBody>
          <a:bodyPr wrap="none">
            <a:spAutoFit/>
          </a:bodyPr>
          <a:lstStyle/>
          <a:p>
            <a:pPr eaLnBrk="1" hangingPunct="1">
              <a:defRPr/>
            </a:pPr>
            <a:r>
              <a:rPr lang="en-GB" b="1" dirty="0">
                <a:solidFill>
                  <a:srgbClr val="F013AF"/>
                </a:solidFill>
                <a:latin typeface="+mn-lt"/>
                <a:cs typeface="+mn-cs"/>
              </a:rPr>
              <a:t>Say the Sounds</a:t>
            </a:r>
          </a:p>
          <a:p>
            <a:pPr eaLnBrk="1" hangingPunct="1">
              <a:defRPr/>
            </a:pPr>
            <a:r>
              <a:rPr lang="en-GB" b="1" dirty="0">
                <a:solidFill>
                  <a:srgbClr val="F013AF"/>
                </a:solidFill>
                <a:latin typeface="+mn-lt"/>
                <a:cs typeface="+mn-cs"/>
              </a:rPr>
              <a:t>Posters</a:t>
            </a:r>
          </a:p>
        </p:txBody>
      </p:sp>
      <p:sp>
        <p:nvSpPr>
          <p:cNvPr id="49160" name="TextBox 8">
            <a:extLst>
              <a:ext uri="{FF2B5EF4-FFF2-40B4-BE49-F238E27FC236}">
                <a16:creationId xmlns:a16="http://schemas.microsoft.com/office/drawing/2014/main" id="{9070E74F-A779-4590-A361-FA4C096022C5}"/>
              </a:ext>
            </a:extLst>
          </p:cNvPr>
          <p:cNvSpPr txBox="1">
            <a:spLocks noChangeArrowheads="1"/>
          </p:cNvSpPr>
          <p:nvPr/>
        </p:nvSpPr>
        <p:spPr bwMode="auto">
          <a:xfrm>
            <a:off x="7253288" y="1139825"/>
            <a:ext cx="963612" cy="923925"/>
          </a:xfrm>
          <a:prstGeom prst="rect">
            <a:avLst/>
          </a:prstGeom>
          <a:noFill/>
          <a:ln w="9525">
            <a:noFill/>
            <a:miter lim="800000"/>
            <a:headEnd/>
            <a:tailEnd/>
          </a:ln>
        </p:spPr>
        <p:txBody>
          <a:bodyPr wrap="none">
            <a:spAutoFit/>
          </a:bodyPr>
          <a:lstStyle/>
          <a:p>
            <a:pPr eaLnBrk="1" hangingPunct="1">
              <a:defRPr/>
            </a:pPr>
            <a:r>
              <a:rPr lang="en-GB" b="1" dirty="0">
                <a:solidFill>
                  <a:srgbClr val="F013AF"/>
                </a:solidFill>
                <a:latin typeface="+mn-lt"/>
                <a:cs typeface="+mn-cs"/>
              </a:rPr>
              <a:t>Activity </a:t>
            </a:r>
          </a:p>
          <a:p>
            <a:pPr eaLnBrk="1" hangingPunct="1">
              <a:defRPr/>
            </a:pPr>
            <a:r>
              <a:rPr lang="en-GB" b="1" dirty="0">
                <a:solidFill>
                  <a:srgbClr val="F013AF"/>
                </a:solidFill>
                <a:latin typeface="+mn-lt"/>
                <a:cs typeface="+mn-cs"/>
              </a:rPr>
              <a:t>Sheets</a:t>
            </a:r>
          </a:p>
          <a:p>
            <a:pPr eaLnBrk="1" hangingPunct="1">
              <a:defRPr/>
            </a:pPr>
            <a:r>
              <a:rPr lang="en-GB" b="1" dirty="0">
                <a:latin typeface="+mn-lt"/>
                <a:cs typeface="+mn-cs"/>
              </a:rPr>
              <a:t>1 to 134</a:t>
            </a:r>
          </a:p>
        </p:txBody>
      </p:sp>
      <p:sp>
        <p:nvSpPr>
          <p:cNvPr id="49161" name="TextBox 9">
            <a:extLst>
              <a:ext uri="{FF2B5EF4-FFF2-40B4-BE49-F238E27FC236}">
                <a16:creationId xmlns:a16="http://schemas.microsoft.com/office/drawing/2014/main" id="{28E29FA8-15D0-41D1-9B03-568447B16894}"/>
              </a:ext>
            </a:extLst>
          </p:cNvPr>
          <p:cNvSpPr txBox="1">
            <a:spLocks noChangeArrowheads="1"/>
          </p:cNvSpPr>
          <p:nvPr/>
        </p:nvSpPr>
        <p:spPr bwMode="auto">
          <a:xfrm>
            <a:off x="2486025" y="1192213"/>
            <a:ext cx="2032000" cy="923925"/>
          </a:xfrm>
          <a:prstGeom prst="rect">
            <a:avLst/>
          </a:prstGeom>
          <a:noFill/>
          <a:ln w="9525">
            <a:noFill/>
            <a:miter lim="800000"/>
            <a:headEnd/>
            <a:tailEnd/>
          </a:ln>
        </p:spPr>
        <p:txBody>
          <a:bodyPr>
            <a:spAutoFit/>
          </a:bodyPr>
          <a:lstStyle/>
          <a:p>
            <a:pPr eaLnBrk="1" hangingPunct="1">
              <a:defRPr/>
            </a:pPr>
            <a:r>
              <a:rPr lang="en-GB" b="1" dirty="0">
                <a:solidFill>
                  <a:srgbClr val="F013AF"/>
                </a:solidFill>
                <a:latin typeface="+mn-lt"/>
                <a:cs typeface="+mn-cs"/>
              </a:rPr>
              <a:t>Grapheme Tiles </a:t>
            </a:r>
          </a:p>
          <a:p>
            <a:pPr eaLnBrk="1" hangingPunct="1">
              <a:defRPr/>
            </a:pPr>
            <a:r>
              <a:rPr lang="en-GB" b="1" dirty="0">
                <a:latin typeface="+mn-lt"/>
                <a:cs typeface="+mn-cs"/>
              </a:rPr>
              <a:t>and</a:t>
            </a:r>
          </a:p>
          <a:p>
            <a:pPr eaLnBrk="1" hangingPunct="1">
              <a:defRPr/>
            </a:pPr>
            <a:r>
              <a:rPr lang="en-GB" b="1" dirty="0">
                <a:solidFill>
                  <a:srgbClr val="F013AF"/>
                </a:solidFill>
                <a:latin typeface="+mn-lt"/>
                <a:cs typeface="+mn-cs"/>
              </a:rPr>
              <a:t>Picture Tiles</a:t>
            </a:r>
          </a:p>
        </p:txBody>
      </p:sp>
      <p:sp>
        <p:nvSpPr>
          <p:cNvPr id="49162" name="TextBox 10">
            <a:extLst>
              <a:ext uri="{FF2B5EF4-FFF2-40B4-BE49-F238E27FC236}">
                <a16:creationId xmlns:a16="http://schemas.microsoft.com/office/drawing/2014/main" id="{092EE010-5066-4EDE-A8E3-9097FD9A87AF}"/>
              </a:ext>
            </a:extLst>
          </p:cNvPr>
          <p:cNvSpPr txBox="1">
            <a:spLocks noChangeArrowheads="1"/>
          </p:cNvSpPr>
          <p:nvPr/>
        </p:nvSpPr>
        <p:spPr bwMode="auto">
          <a:xfrm>
            <a:off x="4916488" y="4900613"/>
            <a:ext cx="1417637" cy="922337"/>
          </a:xfrm>
          <a:prstGeom prst="rect">
            <a:avLst/>
          </a:prstGeom>
          <a:noFill/>
          <a:ln w="9525">
            <a:noFill/>
            <a:miter lim="800000"/>
            <a:headEnd/>
            <a:tailEnd/>
          </a:ln>
        </p:spPr>
        <p:txBody>
          <a:bodyPr>
            <a:spAutoFit/>
          </a:bodyPr>
          <a:lstStyle/>
          <a:p>
            <a:pPr eaLnBrk="1" hangingPunct="1">
              <a:defRPr/>
            </a:pPr>
            <a:r>
              <a:rPr lang="en-GB" b="1" dirty="0">
                <a:solidFill>
                  <a:srgbClr val="F013AF"/>
                </a:solidFill>
                <a:latin typeface="+mn-lt"/>
                <a:cs typeface="+mn-cs"/>
              </a:rPr>
              <a:t>Cumulative</a:t>
            </a:r>
          </a:p>
          <a:p>
            <a:pPr eaLnBrk="1" hangingPunct="1">
              <a:defRPr/>
            </a:pPr>
            <a:r>
              <a:rPr lang="en-GB" b="1" dirty="0">
                <a:solidFill>
                  <a:srgbClr val="F013AF"/>
                </a:solidFill>
                <a:latin typeface="+mn-lt"/>
                <a:cs typeface="+mn-cs"/>
              </a:rPr>
              <a:t>Texts</a:t>
            </a:r>
          </a:p>
          <a:p>
            <a:pPr eaLnBrk="1" hangingPunct="1">
              <a:defRPr/>
            </a:pPr>
            <a:r>
              <a:rPr lang="en-GB" b="1" dirty="0">
                <a:latin typeface="+mn-lt"/>
                <a:cs typeface="+mn-cs"/>
              </a:rPr>
              <a:t>From ‘-</a:t>
            </a:r>
            <a:r>
              <a:rPr lang="en-GB" b="1" dirty="0" err="1">
                <a:latin typeface="+mn-lt"/>
                <a:cs typeface="+mn-cs"/>
              </a:rPr>
              <a:t>ck</a:t>
            </a:r>
            <a:r>
              <a:rPr lang="en-GB" b="1" dirty="0">
                <a:latin typeface="+mn-lt"/>
                <a:cs typeface="+mn-cs"/>
              </a:rPr>
              <a:t>’ </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5650" name="Title 1">
            <a:extLst>
              <a:ext uri="{FF2B5EF4-FFF2-40B4-BE49-F238E27FC236}">
                <a16:creationId xmlns:a16="http://schemas.microsoft.com/office/drawing/2014/main" id="{D33B87F2-07CC-4A6D-805D-C94AF419B030}"/>
              </a:ext>
            </a:extLst>
          </p:cNvPr>
          <p:cNvSpPr>
            <a:spLocks noGrp="1"/>
          </p:cNvSpPr>
          <p:nvPr>
            <p:ph type="title"/>
          </p:nvPr>
        </p:nvSpPr>
        <p:spPr>
          <a:xfrm>
            <a:off x="473075" y="454025"/>
            <a:ext cx="8008938" cy="560388"/>
          </a:xfrm>
        </p:spPr>
        <p:txBody>
          <a:bodyPr>
            <a:noAutofit/>
          </a:bodyPr>
          <a:lstStyle/>
          <a:p>
            <a:pPr algn="ctr">
              <a:defRPr/>
            </a:pPr>
            <a:r>
              <a:rPr lang="en-GB" b="1" dirty="0">
                <a:solidFill>
                  <a:srgbClr val="0070C0"/>
                </a:solidFill>
                <a:latin typeface="+mn-lt"/>
                <a:cs typeface="Arial" panose="020B0604020202020204" pitchFamily="34" charset="0"/>
              </a:rPr>
              <a:t>Example Word List of Six Words</a:t>
            </a:r>
          </a:p>
        </p:txBody>
      </p:sp>
      <p:pic>
        <p:nvPicPr>
          <p:cNvPr id="75779" name="Content Placeholder 4" descr="book_25_p2_p3.jpg">
            <a:extLst>
              <a:ext uri="{FF2B5EF4-FFF2-40B4-BE49-F238E27FC236}">
                <a16:creationId xmlns:a16="http://schemas.microsoft.com/office/drawing/2014/main" id="{A15B5129-3094-4BFF-93BF-505793CE6F20}"/>
              </a:ext>
            </a:extLst>
          </p:cNvPr>
          <p:cNvPicPr>
            <a:picLocks noGrp="1" noChangeAspect="1"/>
          </p:cNvPicPr>
          <p:nvPr>
            <p:ph idx="1"/>
          </p:nvPr>
        </p:nvPicPr>
        <p:blipFill>
          <a:blip r:embed="rId3" cstate="screen">
            <a:extLst>
              <a:ext uri="{28A0092B-C50C-407E-A947-70E740481C1C}">
                <a14:useLocalDpi xmlns:a14="http://schemas.microsoft.com/office/drawing/2010/main"/>
              </a:ext>
            </a:extLst>
          </a:blip>
          <a:srcRect/>
          <a:stretch>
            <a:fillRect/>
          </a:stretch>
        </p:blipFill>
        <p:spPr>
          <a:xfrm>
            <a:off x="539750" y="1509713"/>
            <a:ext cx="5113338" cy="2252662"/>
          </a:xfrm>
          <a:ln>
            <a:solidFill>
              <a:schemeClr val="tx1"/>
            </a:solidFill>
            <a:miter lim="800000"/>
            <a:headEnd/>
            <a:tailEnd/>
          </a:ln>
        </p:spPr>
      </p:pic>
      <p:pic>
        <p:nvPicPr>
          <p:cNvPr id="75780" name="Picture 6" descr="activity sheet ai (stage 5).jpg">
            <a:extLst>
              <a:ext uri="{FF2B5EF4-FFF2-40B4-BE49-F238E27FC236}">
                <a16:creationId xmlns:a16="http://schemas.microsoft.com/office/drawing/2014/main" id="{45813558-F8A9-40A9-AA90-52A59D6B2FCC}"/>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535113" y="3913188"/>
            <a:ext cx="3716337" cy="26416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0" name="Down Arrow 9">
            <a:extLst>
              <a:ext uri="{FF2B5EF4-FFF2-40B4-BE49-F238E27FC236}">
                <a16:creationId xmlns:a16="http://schemas.microsoft.com/office/drawing/2014/main" id="{6B827F2A-3288-40B8-BA58-0FE9E164CE1A}"/>
              </a:ext>
            </a:extLst>
          </p:cNvPr>
          <p:cNvSpPr/>
          <p:nvPr/>
        </p:nvSpPr>
        <p:spPr>
          <a:xfrm>
            <a:off x="4233863" y="3706813"/>
            <a:ext cx="242887" cy="523875"/>
          </a:xfrm>
          <a:prstGeom prst="downArrow">
            <a:avLst/>
          </a:prstGeom>
        </p:spPr>
        <p:style>
          <a:lnRef idx="1">
            <a:schemeClr val="accent1"/>
          </a:lnRef>
          <a:fillRef idx="3">
            <a:schemeClr val="accent1"/>
          </a:fillRef>
          <a:effectRef idx="2">
            <a:schemeClr val="accent1"/>
          </a:effectRef>
          <a:fontRef idx="minor">
            <a:schemeClr val="lt1"/>
          </a:fontRef>
        </p:style>
        <p:txBody>
          <a:bodyPr anchor="ctr"/>
          <a:lstStyle/>
          <a:p>
            <a:pPr algn="ctr" eaLnBrk="1" hangingPunct="1">
              <a:defRPr/>
            </a:pPr>
            <a:endParaRPr lang="en-GB"/>
          </a:p>
        </p:txBody>
      </p:sp>
      <p:sp>
        <p:nvSpPr>
          <p:cNvPr id="11" name="Down Arrow 10">
            <a:extLst>
              <a:ext uri="{FF2B5EF4-FFF2-40B4-BE49-F238E27FC236}">
                <a16:creationId xmlns:a16="http://schemas.microsoft.com/office/drawing/2014/main" id="{04B9BB56-D5B3-4CE3-92F8-BEB5F5C84D32}"/>
              </a:ext>
            </a:extLst>
          </p:cNvPr>
          <p:cNvSpPr/>
          <p:nvPr/>
        </p:nvSpPr>
        <p:spPr>
          <a:xfrm>
            <a:off x="3452813" y="3695700"/>
            <a:ext cx="242887" cy="523875"/>
          </a:xfrm>
          <a:prstGeom prst="downArrow">
            <a:avLst/>
          </a:prstGeom>
        </p:spPr>
        <p:style>
          <a:lnRef idx="1">
            <a:schemeClr val="accent1"/>
          </a:lnRef>
          <a:fillRef idx="3">
            <a:schemeClr val="accent1"/>
          </a:fillRef>
          <a:effectRef idx="2">
            <a:schemeClr val="accent1"/>
          </a:effectRef>
          <a:fontRef idx="minor">
            <a:schemeClr val="lt1"/>
          </a:fontRef>
        </p:style>
        <p:txBody>
          <a:bodyPr anchor="ctr"/>
          <a:lstStyle/>
          <a:p>
            <a:pPr algn="ctr" eaLnBrk="1" hangingPunct="1">
              <a:defRPr/>
            </a:pPr>
            <a:endParaRPr lang="en-GB"/>
          </a:p>
        </p:txBody>
      </p:sp>
      <p:sp>
        <p:nvSpPr>
          <p:cNvPr id="75783" name="TextBox 12">
            <a:extLst>
              <a:ext uri="{FF2B5EF4-FFF2-40B4-BE49-F238E27FC236}">
                <a16:creationId xmlns:a16="http://schemas.microsoft.com/office/drawing/2014/main" id="{E8DFE8CC-CCDD-4604-AEC7-983A090D21E7}"/>
              </a:ext>
            </a:extLst>
          </p:cNvPr>
          <p:cNvSpPr txBox="1">
            <a:spLocks noChangeArrowheads="1"/>
          </p:cNvSpPr>
          <p:nvPr/>
        </p:nvSpPr>
        <p:spPr bwMode="auto">
          <a:xfrm>
            <a:off x="5776913" y="1182688"/>
            <a:ext cx="3109912" cy="2246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2"/>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2"/>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2"/>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2"/>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2"/>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Calibri" panose="020F0502020204030204" pitchFamily="34" charset="0"/>
              </a:defRPr>
            </a:lvl9pPr>
          </a:lstStyle>
          <a:p>
            <a:pPr algn="ctr" eaLnBrk="1" hangingPunct="1">
              <a:spcBef>
                <a:spcPct val="0"/>
              </a:spcBef>
              <a:buFontTx/>
              <a:buNone/>
            </a:pPr>
            <a:r>
              <a:rPr lang="en-GB" altLang="en-US" sz="2000" b="1">
                <a:solidFill>
                  <a:srgbClr val="002060"/>
                </a:solidFill>
                <a:latin typeface="Arial" panose="020B0604020202020204" pitchFamily="34" charset="0"/>
              </a:rPr>
              <a:t>Level 5</a:t>
            </a:r>
          </a:p>
          <a:p>
            <a:pPr algn="ctr" eaLnBrk="1" hangingPunct="1">
              <a:spcBef>
                <a:spcPct val="0"/>
              </a:spcBef>
              <a:buFontTx/>
              <a:buNone/>
            </a:pPr>
            <a:r>
              <a:rPr lang="en-GB" altLang="en-US" sz="2000" b="1">
                <a:solidFill>
                  <a:srgbClr val="FF0000"/>
                </a:solidFill>
                <a:latin typeface="Arial" panose="020B0604020202020204" pitchFamily="34" charset="0"/>
              </a:rPr>
              <a:t>Sounds Books</a:t>
            </a:r>
          </a:p>
          <a:p>
            <a:pPr algn="ctr" eaLnBrk="1" hangingPunct="1">
              <a:spcBef>
                <a:spcPct val="0"/>
              </a:spcBef>
              <a:buFontTx/>
              <a:buNone/>
            </a:pPr>
            <a:endParaRPr lang="en-GB" altLang="en-US" sz="2000">
              <a:solidFill>
                <a:srgbClr val="002060"/>
              </a:solidFill>
              <a:latin typeface="Arial" panose="020B0604020202020204" pitchFamily="34" charset="0"/>
            </a:endParaRPr>
          </a:p>
          <a:p>
            <a:pPr algn="ctr" eaLnBrk="1" hangingPunct="1">
              <a:spcBef>
                <a:spcPct val="0"/>
              </a:spcBef>
              <a:buFontTx/>
              <a:buNone/>
            </a:pPr>
            <a:r>
              <a:rPr lang="en-GB" altLang="en-US" sz="2000">
                <a:solidFill>
                  <a:srgbClr val="002060"/>
                </a:solidFill>
                <a:latin typeface="Arial" panose="020B0604020202020204" pitchFamily="34" charset="0"/>
              </a:rPr>
              <a:t>Introduce new</a:t>
            </a:r>
          </a:p>
          <a:p>
            <a:pPr algn="ctr" eaLnBrk="1" hangingPunct="1">
              <a:spcBef>
                <a:spcPct val="0"/>
              </a:spcBef>
              <a:buFontTx/>
              <a:buNone/>
            </a:pPr>
            <a:r>
              <a:rPr lang="en-GB" altLang="en-US" sz="2000">
                <a:solidFill>
                  <a:srgbClr val="002060"/>
                </a:solidFill>
                <a:latin typeface="Arial" panose="020B0604020202020204" pitchFamily="34" charset="0"/>
              </a:rPr>
              <a:t>l/s correspondences </a:t>
            </a:r>
          </a:p>
          <a:p>
            <a:pPr algn="ctr" eaLnBrk="1" hangingPunct="1">
              <a:spcBef>
                <a:spcPct val="0"/>
              </a:spcBef>
              <a:buFontTx/>
              <a:buNone/>
            </a:pPr>
            <a:r>
              <a:rPr lang="en-GB" altLang="en-US" sz="2000">
                <a:solidFill>
                  <a:srgbClr val="002060"/>
                </a:solidFill>
                <a:latin typeface="Arial" panose="020B0604020202020204" pitchFamily="34" charset="0"/>
              </a:rPr>
              <a:t>in their key word examples</a:t>
            </a:r>
          </a:p>
        </p:txBody>
      </p:sp>
      <p:sp>
        <p:nvSpPr>
          <p:cNvPr id="75784" name="TextBox 8">
            <a:extLst>
              <a:ext uri="{FF2B5EF4-FFF2-40B4-BE49-F238E27FC236}">
                <a16:creationId xmlns:a16="http://schemas.microsoft.com/office/drawing/2014/main" id="{397B0734-B937-40F7-B0E7-AEEE493DB8FF}"/>
              </a:ext>
            </a:extLst>
          </p:cNvPr>
          <p:cNvSpPr txBox="1">
            <a:spLocks noChangeArrowheads="1"/>
          </p:cNvSpPr>
          <p:nvPr/>
        </p:nvSpPr>
        <p:spPr bwMode="auto">
          <a:xfrm>
            <a:off x="5695950" y="4065588"/>
            <a:ext cx="3109913" cy="1938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2"/>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2"/>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2"/>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2"/>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2"/>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Calibri" panose="020F0502020204030204" pitchFamily="34" charset="0"/>
              </a:defRPr>
            </a:lvl9pPr>
          </a:lstStyle>
          <a:p>
            <a:pPr algn="ctr" eaLnBrk="1" hangingPunct="1">
              <a:spcBef>
                <a:spcPct val="0"/>
              </a:spcBef>
              <a:buFontTx/>
              <a:buNone/>
            </a:pPr>
            <a:r>
              <a:rPr lang="en-GB" altLang="en-US" sz="2000" b="1">
                <a:solidFill>
                  <a:srgbClr val="002060"/>
                </a:solidFill>
                <a:latin typeface="Arial" panose="020B0604020202020204" pitchFamily="34" charset="0"/>
              </a:rPr>
              <a:t>Level 5</a:t>
            </a:r>
          </a:p>
          <a:p>
            <a:pPr algn="ctr" eaLnBrk="1" hangingPunct="1">
              <a:spcBef>
                <a:spcPct val="0"/>
              </a:spcBef>
              <a:buFontTx/>
              <a:buNone/>
            </a:pPr>
            <a:r>
              <a:rPr lang="en-GB" altLang="en-US" sz="2000" b="1">
                <a:solidFill>
                  <a:srgbClr val="FF0000"/>
                </a:solidFill>
                <a:latin typeface="Arial" panose="020B0604020202020204" pitchFamily="34" charset="0"/>
              </a:rPr>
              <a:t>Activity Sheets</a:t>
            </a:r>
          </a:p>
          <a:p>
            <a:pPr algn="ctr" eaLnBrk="1" hangingPunct="1">
              <a:spcBef>
                <a:spcPct val="0"/>
              </a:spcBef>
              <a:buFontTx/>
              <a:buNone/>
            </a:pPr>
            <a:endParaRPr lang="en-GB" altLang="en-US" sz="2000">
              <a:solidFill>
                <a:srgbClr val="002060"/>
              </a:solidFill>
              <a:latin typeface="Arial" panose="020B0604020202020204" pitchFamily="34" charset="0"/>
            </a:endParaRPr>
          </a:p>
          <a:p>
            <a:pPr algn="ctr" eaLnBrk="1" hangingPunct="1">
              <a:spcBef>
                <a:spcPct val="0"/>
              </a:spcBef>
              <a:buFontTx/>
              <a:buNone/>
            </a:pPr>
            <a:r>
              <a:rPr lang="en-GB" altLang="en-US" sz="2000">
                <a:solidFill>
                  <a:srgbClr val="002060"/>
                </a:solidFill>
                <a:latin typeface="Arial" panose="020B0604020202020204" pitchFamily="34" charset="0"/>
              </a:rPr>
              <a:t>Provide spelling word banks of focus</a:t>
            </a:r>
          </a:p>
          <a:p>
            <a:pPr algn="ctr" eaLnBrk="1" hangingPunct="1">
              <a:spcBef>
                <a:spcPct val="0"/>
              </a:spcBef>
              <a:buFontTx/>
              <a:buNone/>
            </a:pPr>
            <a:r>
              <a:rPr lang="en-GB" altLang="en-US" sz="2000">
                <a:solidFill>
                  <a:srgbClr val="002060"/>
                </a:solidFill>
                <a:latin typeface="Arial" panose="020B0604020202020204" pitchFamily="34" charset="0"/>
              </a:rPr>
              <a:t>spelling alternatives</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7826" name="Title 1">
            <a:extLst>
              <a:ext uri="{FF2B5EF4-FFF2-40B4-BE49-F238E27FC236}">
                <a16:creationId xmlns:a16="http://schemas.microsoft.com/office/drawing/2014/main" id="{82292BC1-E7AA-4042-819F-C4CB4875965A}"/>
              </a:ext>
            </a:extLst>
          </p:cNvPr>
          <p:cNvSpPr>
            <a:spLocks noGrp="1"/>
          </p:cNvSpPr>
          <p:nvPr>
            <p:ph type="title"/>
          </p:nvPr>
        </p:nvSpPr>
        <p:spPr/>
        <p:txBody>
          <a:bodyPr/>
          <a:lstStyle/>
          <a:p>
            <a:r>
              <a:rPr lang="en-GB" altLang="en-US" sz="4000" b="1">
                <a:solidFill>
                  <a:srgbClr val="0070C0"/>
                </a:solidFill>
              </a:rPr>
              <a:t>Say the Sounds Strips</a:t>
            </a:r>
          </a:p>
        </p:txBody>
      </p:sp>
      <p:pic>
        <p:nvPicPr>
          <p:cNvPr id="77827" name="Picture 7">
            <a:extLst>
              <a:ext uri="{FF2B5EF4-FFF2-40B4-BE49-F238E27FC236}">
                <a16:creationId xmlns:a16="http://schemas.microsoft.com/office/drawing/2014/main" id="{9131D1FD-479F-4ACC-9704-851203CF88D6}"/>
              </a:ext>
            </a:extLst>
          </p:cNvPr>
          <p:cNvPicPr>
            <a:picLocks noGrp="1" noChangeAspect="1" noChangeArrowheads="1"/>
          </p:cNvPicPr>
          <p:nvPr>
            <p:ph idx="1"/>
          </p:nvPr>
        </p:nvPicPr>
        <p:blipFill>
          <a:blip r:embed="rId3" cstate="screen">
            <a:extLst>
              <a:ext uri="{28A0092B-C50C-407E-A947-70E740481C1C}">
                <a14:useLocalDpi xmlns:a14="http://schemas.microsoft.com/office/drawing/2010/main"/>
              </a:ext>
            </a:extLst>
          </a:blip>
          <a:srcRect/>
          <a:stretch>
            <a:fillRect/>
          </a:stretch>
        </p:blipFill>
        <p:spPr>
          <a:xfrm>
            <a:off x="1265238" y="2051050"/>
            <a:ext cx="6831012" cy="3008313"/>
          </a:xfrm>
          <a:ln>
            <a:solidFill>
              <a:schemeClr val="tx1"/>
            </a:solidFill>
            <a:miter lim="800000"/>
            <a:headEnd/>
            <a:tailEnd/>
          </a:ln>
        </p:spPr>
      </p:pic>
      <p:pic>
        <p:nvPicPr>
          <p:cNvPr id="77828" name="Picture 2">
            <a:extLst>
              <a:ext uri="{FF2B5EF4-FFF2-40B4-BE49-F238E27FC236}">
                <a16:creationId xmlns:a16="http://schemas.microsoft.com/office/drawing/2014/main" id="{5D267AAB-0DD1-40F0-9A26-164C662BBEDA}"/>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5997575" y="685800"/>
            <a:ext cx="2222500" cy="1960563"/>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77829" name="Picture 3">
            <a:extLst>
              <a:ext uri="{FF2B5EF4-FFF2-40B4-BE49-F238E27FC236}">
                <a16:creationId xmlns:a16="http://schemas.microsoft.com/office/drawing/2014/main" id="{76983802-76F1-406B-87A0-2DBB5606C38C}"/>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347663" y="1439863"/>
            <a:ext cx="2798762" cy="46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a:extLst>
              <a:ext uri="{FF2B5EF4-FFF2-40B4-BE49-F238E27FC236}">
                <a16:creationId xmlns:a16="http://schemas.microsoft.com/office/drawing/2014/main" id="{AB95E4EA-D215-4A5D-B520-BF9C2D5B3EBE}"/>
              </a:ext>
            </a:extLst>
          </p:cNvPr>
          <p:cNvSpPr txBox="1"/>
          <p:nvPr/>
        </p:nvSpPr>
        <p:spPr>
          <a:xfrm>
            <a:off x="3048000" y="5675313"/>
            <a:ext cx="4889500" cy="523875"/>
          </a:xfrm>
          <a:prstGeom prst="rect">
            <a:avLst/>
          </a:prstGeom>
          <a:noFill/>
        </p:spPr>
        <p:txBody>
          <a:bodyPr wrap="none">
            <a:spAutoFit/>
          </a:bodyPr>
          <a:lstStyle/>
          <a:p>
            <a:pPr eaLnBrk="1" hangingPunct="1">
              <a:defRPr/>
            </a:pPr>
            <a:r>
              <a:rPr lang="en-GB" sz="2800" b="1" dirty="0">
                <a:solidFill>
                  <a:srgbClr val="FF0000"/>
                </a:solidFill>
                <a:latin typeface="+mn-lt"/>
                <a:cs typeface="+mn-cs"/>
              </a:rPr>
              <a:t>Repetition embeds the learning</a:t>
            </a:r>
          </a:p>
        </p:txBody>
      </p:sp>
      <p:sp>
        <p:nvSpPr>
          <p:cNvPr id="7" name="Up Arrow 6">
            <a:extLst>
              <a:ext uri="{FF2B5EF4-FFF2-40B4-BE49-F238E27FC236}">
                <a16:creationId xmlns:a16="http://schemas.microsoft.com/office/drawing/2014/main" id="{9C4D6B22-1D61-4D02-B6AB-2518551AF2F3}"/>
              </a:ext>
            </a:extLst>
          </p:cNvPr>
          <p:cNvSpPr/>
          <p:nvPr/>
        </p:nvSpPr>
        <p:spPr>
          <a:xfrm>
            <a:off x="2495550" y="5221288"/>
            <a:ext cx="484188" cy="977900"/>
          </a:xfrm>
          <a:prstGeom prst="upArrow">
            <a:avLst/>
          </a:prstGeom>
        </p:spPr>
        <p:style>
          <a:lnRef idx="1">
            <a:schemeClr val="accent1"/>
          </a:lnRef>
          <a:fillRef idx="3">
            <a:schemeClr val="accent1"/>
          </a:fillRef>
          <a:effectRef idx="2">
            <a:schemeClr val="accent1"/>
          </a:effectRef>
          <a:fontRef idx="minor">
            <a:schemeClr val="lt1"/>
          </a:fontRef>
        </p:style>
        <p:txBody>
          <a:bodyPr anchor="ctr"/>
          <a:lstStyle/>
          <a:p>
            <a:pPr algn="ctr" eaLnBrk="1" hangingPunct="1">
              <a:defRPr/>
            </a:pPr>
            <a:endParaRPr lang="en-GB"/>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Title 1">
            <a:extLst>
              <a:ext uri="{FF2B5EF4-FFF2-40B4-BE49-F238E27FC236}">
                <a16:creationId xmlns:a16="http://schemas.microsoft.com/office/drawing/2014/main" id="{43B3CAB2-A9B4-4A93-AD4D-CBE1DAB7F2F2}"/>
              </a:ext>
            </a:extLst>
          </p:cNvPr>
          <p:cNvSpPr>
            <a:spLocks noGrp="1"/>
          </p:cNvSpPr>
          <p:nvPr>
            <p:ph type="title"/>
          </p:nvPr>
        </p:nvSpPr>
        <p:spPr>
          <a:xfrm>
            <a:off x="655638" y="365125"/>
            <a:ext cx="7388225" cy="1325563"/>
          </a:xfrm>
        </p:spPr>
        <p:txBody>
          <a:bodyPr>
            <a:normAutofit/>
          </a:bodyPr>
          <a:lstStyle/>
          <a:p>
            <a:pPr eaLnBrk="1" hangingPunct="1">
              <a:defRPr/>
            </a:pPr>
            <a:r>
              <a:rPr lang="en-GB" b="1" dirty="0">
                <a:solidFill>
                  <a:srgbClr val="0070C0"/>
                </a:solidFill>
                <a:latin typeface="+mn-lt"/>
                <a:cs typeface="Arial" panose="020B0604020202020204" pitchFamily="34" charset="0"/>
              </a:rPr>
              <a:t>Vocabulary, Phonics  </a:t>
            </a:r>
            <a:br>
              <a:rPr lang="en-GB" b="1" dirty="0">
                <a:solidFill>
                  <a:srgbClr val="0070C0"/>
                </a:solidFill>
                <a:latin typeface="+mn-lt"/>
                <a:cs typeface="Arial" panose="020B0604020202020204" pitchFamily="34" charset="0"/>
              </a:rPr>
            </a:br>
            <a:r>
              <a:rPr lang="en-GB" b="1" dirty="0">
                <a:solidFill>
                  <a:srgbClr val="0070C0"/>
                </a:solidFill>
                <a:latin typeface="+mn-lt"/>
                <a:cs typeface="Arial" panose="020B0604020202020204" pitchFamily="34" charset="0"/>
              </a:rPr>
              <a:t>and </a:t>
            </a:r>
            <a:r>
              <a:rPr lang="en-GB" b="1" dirty="0">
                <a:solidFill>
                  <a:srgbClr val="FF0000"/>
                </a:solidFill>
                <a:latin typeface="+mn-lt"/>
                <a:cs typeface="Arial" panose="020B0604020202020204" pitchFamily="34" charset="0"/>
              </a:rPr>
              <a:t>Building Spelling Word Banks</a:t>
            </a:r>
          </a:p>
        </p:txBody>
      </p:sp>
      <p:pic>
        <p:nvPicPr>
          <p:cNvPr id="79875" name="Picture 2">
            <a:extLst>
              <a:ext uri="{FF2B5EF4-FFF2-40B4-BE49-F238E27FC236}">
                <a16:creationId xmlns:a16="http://schemas.microsoft.com/office/drawing/2014/main" id="{97643976-53AC-4B39-A535-5F13707BE8D7}"/>
              </a:ext>
            </a:extLst>
          </p:cNvPr>
          <p:cNvPicPr>
            <a:picLocks noGrp="1" noChangeAspect="1" noChangeArrowheads="1"/>
          </p:cNvPicPr>
          <p:nvPr>
            <p:ph idx="1"/>
          </p:nvPr>
        </p:nvPicPr>
        <p:blipFill>
          <a:blip r:embed="rId3">
            <a:extLst>
              <a:ext uri="{28A0092B-C50C-407E-A947-70E740481C1C}">
                <a14:useLocalDpi xmlns:a14="http://schemas.microsoft.com/office/drawing/2010/main"/>
              </a:ext>
            </a:extLst>
          </a:blip>
          <a:srcRect/>
          <a:stretch>
            <a:fillRect/>
          </a:stretch>
        </p:blipFill>
        <p:spPr>
          <a:xfrm>
            <a:off x="628650" y="1905000"/>
            <a:ext cx="7813675" cy="3582988"/>
          </a:xfrm>
          <a:ln>
            <a:solidFill>
              <a:schemeClr val="tx1"/>
            </a:solidFill>
            <a:miter lim="800000"/>
            <a:headEnd/>
            <a:tailEnd/>
          </a:ln>
        </p:spPr>
      </p:pic>
      <p:sp>
        <p:nvSpPr>
          <p:cNvPr id="79876" name="TextBox 3">
            <a:extLst>
              <a:ext uri="{FF2B5EF4-FFF2-40B4-BE49-F238E27FC236}">
                <a16:creationId xmlns:a16="http://schemas.microsoft.com/office/drawing/2014/main" id="{7F6EA549-503D-4756-AFC4-C16A2151FD5F}"/>
              </a:ext>
            </a:extLst>
          </p:cNvPr>
          <p:cNvSpPr txBox="1">
            <a:spLocks noChangeArrowheads="1"/>
          </p:cNvSpPr>
          <p:nvPr/>
        </p:nvSpPr>
        <p:spPr bwMode="auto">
          <a:xfrm>
            <a:off x="211138" y="5487988"/>
            <a:ext cx="8704262"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2"/>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2"/>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2"/>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2"/>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2"/>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Calibri" panose="020F0502020204030204" pitchFamily="34" charset="0"/>
              </a:defRPr>
            </a:lvl9pPr>
          </a:lstStyle>
          <a:p>
            <a:pPr algn="ctr" eaLnBrk="1" hangingPunct="1">
              <a:spcBef>
                <a:spcPct val="0"/>
              </a:spcBef>
              <a:buFontTx/>
              <a:buNone/>
            </a:pPr>
            <a:r>
              <a:rPr lang="en-GB" altLang="en-US" sz="2000" b="1">
                <a:solidFill>
                  <a:srgbClr val="002060"/>
                </a:solidFill>
                <a:latin typeface="Arial" panose="020B0604020202020204" pitchFamily="34" charset="0"/>
              </a:rPr>
              <a:t>Phonics for reading and spelling linked to </a:t>
            </a:r>
          </a:p>
          <a:p>
            <a:pPr algn="ctr" eaLnBrk="1" hangingPunct="1">
              <a:spcBef>
                <a:spcPct val="0"/>
              </a:spcBef>
              <a:buFontTx/>
              <a:buNone/>
            </a:pPr>
            <a:r>
              <a:rPr lang="en-GB" altLang="en-US" sz="2000" b="1">
                <a:solidFill>
                  <a:srgbClr val="002060"/>
                </a:solidFill>
                <a:latin typeface="Arial" panose="020B0604020202020204" pitchFamily="34" charset="0"/>
              </a:rPr>
              <a:t>wider language, memorable pictures and story themes</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1">
            <a:extLst>
              <a:ext uri="{FF2B5EF4-FFF2-40B4-BE49-F238E27FC236}">
                <a16:creationId xmlns:a16="http://schemas.microsoft.com/office/drawing/2014/main" id="{F4FD54E1-05AF-4B94-8994-7F1DC3F66F61}"/>
              </a:ext>
            </a:extLst>
          </p:cNvPr>
          <p:cNvSpPr>
            <a:spLocks noGrp="1"/>
          </p:cNvSpPr>
          <p:nvPr>
            <p:ph type="title"/>
          </p:nvPr>
        </p:nvSpPr>
        <p:spPr>
          <a:xfrm>
            <a:off x="508000" y="455613"/>
            <a:ext cx="8391525" cy="257175"/>
          </a:xfrm>
        </p:spPr>
        <p:txBody>
          <a:bodyPr>
            <a:noAutofit/>
          </a:bodyPr>
          <a:lstStyle/>
          <a:p>
            <a:pPr>
              <a:defRPr/>
            </a:pPr>
            <a:r>
              <a:rPr lang="en-GB" b="1" dirty="0">
                <a:solidFill>
                  <a:srgbClr val="0070C0"/>
                </a:solidFill>
                <a:latin typeface="+mn-lt"/>
                <a:cs typeface="Arial" pitchFamily="34" charset="0"/>
              </a:rPr>
              <a:t>Sample Screen Views: web-based platform</a:t>
            </a:r>
          </a:p>
        </p:txBody>
      </p:sp>
      <p:sp>
        <p:nvSpPr>
          <p:cNvPr id="46085" name="TextBox 11">
            <a:extLst>
              <a:ext uri="{FF2B5EF4-FFF2-40B4-BE49-F238E27FC236}">
                <a16:creationId xmlns:a16="http://schemas.microsoft.com/office/drawing/2014/main" id="{15A85763-5CDB-41CD-89B3-11004DB28E26}"/>
              </a:ext>
            </a:extLst>
          </p:cNvPr>
          <p:cNvSpPr txBox="1">
            <a:spLocks noChangeArrowheads="1"/>
          </p:cNvSpPr>
          <p:nvPr/>
        </p:nvSpPr>
        <p:spPr bwMode="auto">
          <a:xfrm>
            <a:off x="1304925" y="2886389"/>
            <a:ext cx="1544638" cy="646113"/>
          </a:xfrm>
          <a:prstGeom prst="rect">
            <a:avLst/>
          </a:prstGeom>
          <a:noFill/>
          <a:ln w="9525">
            <a:noFill/>
            <a:miter lim="800000"/>
            <a:headEnd/>
            <a:tailEnd/>
          </a:ln>
        </p:spPr>
        <p:txBody>
          <a:bodyPr wrap="none">
            <a:spAutoFit/>
          </a:bodyPr>
          <a:lstStyle/>
          <a:p>
            <a:pPr eaLnBrk="1" hangingPunct="1">
              <a:defRPr/>
            </a:pPr>
            <a:r>
              <a:rPr lang="en-GB" b="1" dirty="0">
                <a:latin typeface="+mn-lt"/>
                <a:cs typeface="+mn-cs"/>
              </a:rPr>
              <a:t>Drag and drop</a:t>
            </a:r>
          </a:p>
          <a:p>
            <a:pPr eaLnBrk="1" hangingPunct="1">
              <a:defRPr/>
            </a:pPr>
            <a:r>
              <a:rPr lang="en-GB" b="1" dirty="0">
                <a:latin typeface="+mn-lt"/>
                <a:cs typeface="+mn-cs"/>
              </a:rPr>
              <a:t>for </a:t>
            </a:r>
            <a:r>
              <a:rPr lang="en-GB" b="1" dirty="0">
                <a:solidFill>
                  <a:srgbClr val="FF0000"/>
                </a:solidFill>
                <a:latin typeface="+mn-lt"/>
                <a:cs typeface="+mn-cs"/>
              </a:rPr>
              <a:t>spelling</a:t>
            </a:r>
          </a:p>
        </p:txBody>
      </p:sp>
      <p:sp>
        <p:nvSpPr>
          <p:cNvPr id="46086" name="TextBox 12">
            <a:extLst>
              <a:ext uri="{FF2B5EF4-FFF2-40B4-BE49-F238E27FC236}">
                <a16:creationId xmlns:a16="http://schemas.microsoft.com/office/drawing/2014/main" id="{1B9E71B3-00AE-4B2D-8C36-4A7E299FBAA8}"/>
              </a:ext>
            </a:extLst>
          </p:cNvPr>
          <p:cNvSpPr txBox="1">
            <a:spLocks noChangeArrowheads="1"/>
          </p:cNvSpPr>
          <p:nvPr/>
        </p:nvSpPr>
        <p:spPr bwMode="auto">
          <a:xfrm flipH="1">
            <a:off x="1228726" y="5516245"/>
            <a:ext cx="2344737" cy="646113"/>
          </a:xfrm>
          <a:prstGeom prst="rect">
            <a:avLst/>
          </a:prstGeom>
          <a:noFill/>
          <a:ln w="9525">
            <a:noFill/>
            <a:miter lim="800000"/>
            <a:headEnd/>
            <a:tailEnd/>
          </a:ln>
        </p:spPr>
        <p:txBody>
          <a:bodyPr>
            <a:spAutoFit/>
          </a:bodyPr>
          <a:lstStyle/>
          <a:p>
            <a:pPr eaLnBrk="1" hangingPunct="1">
              <a:defRPr/>
            </a:pPr>
            <a:r>
              <a:rPr lang="en-GB" b="1" dirty="0">
                <a:latin typeface="+mn-lt"/>
                <a:cs typeface="+mn-cs"/>
              </a:rPr>
              <a:t>Blend and reveal</a:t>
            </a:r>
          </a:p>
          <a:p>
            <a:pPr eaLnBrk="1" hangingPunct="1">
              <a:defRPr/>
            </a:pPr>
            <a:r>
              <a:rPr lang="en-GB" b="1" dirty="0">
                <a:latin typeface="+mn-lt"/>
                <a:cs typeface="+mn-cs"/>
              </a:rPr>
              <a:t>for </a:t>
            </a:r>
            <a:r>
              <a:rPr lang="en-GB" b="1" dirty="0">
                <a:solidFill>
                  <a:srgbClr val="FF0000"/>
                </a:solidFill>
                <a:latin typeface="+mn-lt"/>
                <a:cs typeface="+mn-cs"/>
              </a:rPr>
              <a:t>reading</a:t>
            </a:r>
          </a:p>
        </p:txBody>
      </p:sp>
      <p:sp>
        <p:nvSpPr>
          <p:cNvPr id="46087" name="TextBox 13">
            <a:extLst>
              <a:ext uri="{FF2B5EF4-FFF2-40B4-BE49-F238E27FC236}">
                <a16:creationId xmlns:a16="http://schemas.microsoft.com/office/drawing/2014/main" id="{6925E92C-787A-4B38-B90F-ED1CE0F08DEF}"/>
              </a:ext>
            </a:extLst>
          </p:cNvPr>
          <p:cNvSpPr txBox="1">
            <a:spLocks noChangeArrowheads="1"/>
          </p:cNvSpPr>
          <p:nvPr/>
        </p:nvSpPr>
        <p:spPr bwMode="auto">
          <a:xfrm>
            <a:off x="6329363" y="4676775"/>
            <a:ext cx="2424112" cy="646113"/>
          </a:xfrm>
          <a:prstGeom prst="rect">
            <a:avLst/>
          </a:prstGeom>
          <a:noFill/>
          <a:ln w="9525">
            <a:noFill/>
            <a:miter lim="800000"/>
            <a:headEnd/>
            <a:tailEnd/>
          </a:ln>
        </p:spPr>
        <p:txBody>
          <a:bodyPr wrap="none">
            <a:spAutoFit/>
          </a:bodyPr>
          <a:lstStyle/>
          <a:p>
            <a:pPr eaLnBrk="1" hangingPunct="1">
              <a:defRPr/>
            </a:pPr>
            <a:r>
              <a:rPr lang="en-GB" b="1" dirty="0">
                <a:solidFill>
                  <a:srgbClr val="FF0000"/>
                </a:solidFill>
                <a:latin typeface="+mn-lt"/>
                <a:cs typeface="+mn-cs"/>
              </a:rPr>
              <a:t>Hear</a:t>
            </a:r>
            <a:r>
              <a:rPr lang="en-GB" b="1" dirty="0">
                <a:latin typeface="+mn-lt"/>
                <a:cs typeface="+mn-cs"/>
              </a:rPr>
              <a:t> the sounds,</a:t>
            </a:r>
          </a:p>
          <a:p>
            <a:pPr eaLnBrk="1" hangingPunct="1">
              <a:defRPr/>
            </a:pPr>
            <a:r>
              <a:rPr lang="en-GB" b="1" dirty="0">
                <a:solidFill>
                  <a:srgbClr val="FF0000"/>
                </a:solidFill>
                <a:latin typeface="+mn-lt"/>
                <a:cs typeface="+mn-cs"/>
              </a:rPr>
              <a:t>point</a:t>
            </a:r>
            <a:r>
              <a:rPr lang="en-GB" b="1" dirty="0">
                <a:latin typeface="+mn-lt"/>
                <a:cs typeface="+mn-cs"/>
              </a:rPr>
              <a:t> to the graphemes</a:t>
            </a:r>
          </a:p>
        </p:txBody>
      </p:sp>
      <p:sp>
        <p:nvSpPr>
          <p:cNvPr id="46088" name="TextBox 14">
            <a:extLst>
              <a:ext uri="{FF2B5EF4-FFF2-40B4-BE49-F238E27FC236}">
                <a16:creationId xmlns:a16="http://schemas.microsoft.com/office/drawing/2014/main" id="{4B085A16-2851-454D-8356-DAAC3F1C9CB6}"/>
              </a:ext>
            </a:extLst>
          </p:cNvPr>
          <p:cNvSpPr txBox="1">
            <a:spLocks noChangeArrowheads="1"/>
          </p:cNvSpPr>
          <p:nvPr/>
        </p:nvSpPr>
        <p:spPr bwMode="auto">
          <a:xfrm>
            <a:off x="4079875" y="1382713"/>
            <a:ext cx="4533900" cy="369887"/>
          </a:xfrm>
          <a:prstGeom prst="rect">
            <a:avLst/>
          </a:prstGeom>
          <a:noFill/>
          <a:ln w="9525">
            <a:noFill/>
            <a:miter lim="800000"/>
            <a:headEnd/>
            <a:tailEnd/>
          </a:ln>
        </p:spPr>
        <p:txBody>
          <a:bodyPr>
            <a:spAutoFit/>
          </a:bodyPr>
          <a:lstStyle/>
          <a:p>
            <a:pPr eaLnBrk="1" hangingPunct="1">
              <a:defRPr/>
            </a:pPr>
            <a:r>
              <a:rPr lang="en-GB" b="1" dirty="0">
                <a:latin typeface="+mn-lt"/>
                <a:cs typeface="+mn-cs"/>
              </a:rPr>
              <a:t>Select the letters to watch </a:t>
            </a:r>
            <a:r>
              <a:rPr lang="en-GB" b="1" dirty="0">
                <a:solidFill>
                  <a:srgbClr val="FF0000"/>
                </a:solidFill>
                <a:latin typeface="+mn-lt"/>
                <a:cs typeface="+mn-cs"/>
              </a:rPr>
              <a:t>letter formation</a:t>
            </a:r>
          </a:p>
        </p:txBody>
      </p:sp>
      <p:sp>
        <p:nvSpPr>
          <p:cNvPr id="2" name="TextBox 1">
            <a:extLst>
              <a:ext uri="{FF2B5EF4-FFF2-40B4-BE49-F238E27FC236}">
                <a16:creationId xmlns:a16="http://schemas.microsoft.com/office/drawing/2014/main" id="{136387B2-8A29-45C2-A5FB-9891997EF44C}"/>
              </a:ext>
            </a:extLst>
          </p:cNvPr>
          <p:cNvSpPr txBox="1"/>
          <p:nvPr/>
        </p:nvSpPr>
        <p:spPr>
          <a:xfrm>
            <a:off x="4310063" y="4676775"/>
            <a:ext cx="1768475" cy="646113"/>
          </a:xfrm>
          <a:prstGeom prst="rect">
            <a:avLst/>
          </a:prstGeom>
          <a:noFill/>
        </p:spPr>
        <p:txBody>
          <a:bodyPr wrap="none">
            <a:spAutoFit/>
          </a:bodyPr>
          <a:lstStyle/>
          <a:p>
            <a:pPr eaLnBrk="1" hangingPunct="1">
              <a:defRPr/>
            </a:pPr>
            <a:r>
              <a:rPr lang="en-US" b="1" dirty="0">
                <a:solidFill>
                  <a:srgbClr val="FF0000"/>
                </a:solidFill>
                <a:latin typeface="+mn-lt"/>
                <a:cs typeface="+mn-cs"/>
              </a:rPr>
              <a:t>See</a:t>
            </a:r>
            <a:r>
              <a:rPr lang="en-US" b="1" dirty="0">
                <a:latin typeface="+mn-lt"/>
                <a:cs typeface="+mn-cs"/>
              </a:rPr>
              <a:t> the letter/s, </a:t>
            </a:r>
          </a:p>
          <a:p>
            <a:pPr eaLnBrk="1" hangingPunct="1">
              <a:defRPr/>
            </a:pPr>
            <a:r>
              <a:rPr lang="en-US" b="1" dirty="0">
                <a:solidFill>
                  <a:srgbClr val="FF0000"/>
                </a:solidFill>
                <a:latin typeface="+mn-lt"/>
                <a:cs typeface="+mn-cs"/>
              </a:rPr>
              <a:t>say</a:t>
            </a:r>
            <a:r>
              <a:rPr lang="en-US" b="1" dirty="0">
                <a:latin typeface="+mn-lt"/>
                <a:cs typeface="+mn-cs"/>
              </a:rPr>
              <a:t> the sounds</a:t>
            </a:r>
          </a:p>
        </p:txBody>
      </p:sp>
      <p:pic>
        <p:nvPicPr>
          <p:cNvPr id="81928" name="Picture 7">
            <a:extLst>
              <a:ext uri="{FF2B5EF4-FFF2-40B4-BE49-F238E27FC236}">
                <a16:creationId xmlns:a16="http://schemas.microsoft.com/office/drawing/2014/main" id="{D3D99CD2-927B-48C8-A08C-64E028A14D93}"/>
              </a:ext>
            </a:extLst>
          </p:cNvPr>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a:off x="4062413" y="2130425"/>
            <a:ext cx="4533900" cy="2282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29" name="Picture 10">
            <a:extLst>
              <a:ext uri="{FF2B5EF4-FFF2-40B4-BE49-F238E27FC236}">
                <a16:creationId xmlns:a16="http://schemas.microsoft.com/office/drawing/2014/main" id="{F7D6CEF3-6163-429B-BFCD-82BE2DBF90AC}"/>
              </a:ext>
            </a:extLst>
          </p:cNvPr>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bwMode="auto">
          <a:xfrm>
            <a:off x="830263" y="907733"/>
            <a:ext cx="2743200" cy="185261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81930" name="Picture 12">
            <a:extLst>
              <a:ext uri="{FF2B5EF4-FFF2-40B4-BE49-F238E27FC236}">
                <a16:creationId xmlns:a16="http://schemas.microsoft.com/office/drawing/2014/main" id="{2A0801AD-C9C0-4D76-BBE2-5A658D342827}"/>
              </a:ext>
            </a:extLst>
          </p:cNvPr>
          <p:cNvPicPr>
            <a:picLocks noChangeAspect="1"/>
          </p:cNvPicPr>
          <p:nvPr/>
        </p:nvPicPr>
        <p:blipFill>
          <a:blip r:embed="rId7" cstate="screen">
            <a:extLst>
              <a:ext uri="{28A0092B-C50C-407E-A947-70E740481C1C}">
                <a14:useLocalDpi xmlns:a14="http://schemas.microsoft.com/office/drawing/2010/main"/>
              </a:ext>
            </a:extLst>
          </a:blip>
          <a:srcRect/>
          <a:stretch>
            <a:fillRect/>
          </a:stretch>
        </p:blipFill>
        <p:spPr bwMode="auto">
          <a:xfrm>
            <a:off x="904875" y="3669983"/>
            <a:ext cx="2743200" cy="184626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81931" name="TextBox 13">
            <a:extLst>
              <a:ext uri="{FF2B5EF4-FFF2-40B4-BE49-F238E27FC236}">
                <a16:creationId xmlns:a16="http://schemas.microsoft.com/office/drawing/2014/main" id="{DF6E8265-EE10-4FFE-906E-3B5450E181F8}"/>
              </a:ext>
            </a:extLst>
          </p:cNvPr>
          <p:cNvSpPr txBox="1">
            <a:spLocks noChangeArrowheads="1"/>
          </p:cNvSpPr>
          <p:nvPr/>
        </p:nvSpPr>
        <p:spPr bwMode="auto">
          <a:xfrm>
            <a:off x="4414838" y="5586413"/>
            <a:ext cx="41402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2"/>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2"/>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2"/>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2"/>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2"/>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Calibri" panose="020F0502020204030204" pitchFamily="34" charset="0"/>
              </a:defRPr>
            </a:lvl9pPr>
          </a:lstStyle>
          <a:p>
            <a:pPr eaLnBrk="1" hangingPunct="1">
              <a:spcBef>
                <a:spcPct val="0"/>
              </a:spcBef>
              <a:buFontTx/>
              <a:buNone/>
            </a:pPr>
            <a:r>
              <a:rPr lang="en-US" altLang="en-US" sz="2000" b="1" i="1">
                <a:solidFill>
                  <a:schemeClr val="tx1"/>
                </a:solidFill>
                <a:latin typeface="Arial" panose="020B0604020202020204" pitchFamily="34" charset="0"/>
              </a:rPr>
              <a:t>For use in school and at home,</a:t>
            </a:r>
            <a:br>
              <a:rPr lang="en-US" altLang="en-US" sz="2000" b="1" i="1">
                <a:solidFill>
                  <a:schemeClr val="tx1"/>
                </a:solidFill>
                <a:latin typeface="Arial" panose="020B0604020202020204" pitchFamily="34" charset="0"/>
              </a:rPr>
            </a:br>
            <a:r>
              <a:rPr lang="en-US" altLang="en-US" sz="2000" b="1" i="1">
                <a:solidFill>
                  <a:schemeClr val="tx1"/>
                </a:solidFill>
                <a:latin typeface="Arial" panose="020B0604020202020204" pitchFamily="34" charset="0"/>
              </a:rPr>
              <a:t>the teachers will guide your use.</a:t>
            </a:r>
          </a:p>
        </p:txBody>
      </p:sp>
      <p:sp>
        <p:nvSpPr>
          <p:cNvPr id="15" name="TextBox 14">
            <a:extLst>
              <a:ext uri="{FF2B5EF4-FFF2-40B4-BE49-F238E27FC236}">
                <a16:creationId xmlns:a16="http://schemas.microsoft.com/office/drawing/2014/main" id="{E5836C4D-701D-4A20-BF8A-5F9892C4BBD5}"/>
              </a:ext>
            </a:extLst>
          </p:cNvPr>
          <p:cNvSpPr txBox="1"/>
          <p:nvPr/>
        </p:nvSpPr>
        <p:spPr>
          <a:xfrm flipH="1">
            <a:off x="9921240" y="2903217"/>
            <a:ext cx="4251960" cy="369332"/>
          </a:xfrm>
          <a:prstGeom prst="rect">
            <a:avLst/>
          </a:prstGeom>
          <a:noFill/>
        </p:spPr>
        <p:txBody>
          <a:bodyPr>
            <a:spAutoFit/>
          </a:bodyPr>
          <a:lstStyle/>
          <a:p>
            <a:pPr eaLnBrk="1" hangingPunct="1">
              <a:defRPr/>
            </a:pPr>
            <a:r>
              <a:rPr lang="en-US" b="1" dirty="0">
                <a:solidFill>
                  <a:srgbClr val="0070C0"/>
                </a:solidFill>
                <a:highlight>
                  <a:srgbClr val="FFFF00"/>
                </a:highlight>
                <a:latin typeface="Arial" charset="0"/>
                <a:cs typeface="+mn-cs"/>
              </a:rPr>
              <a:t>SCREEN</a:t>
            </a:r>
            <a:endParaRPr lang="en-GB" dirty="0">
              <a:latin typeface="Arial" charset="0"/>
              <a:cs typeface="+mn-cs"/>
            </a:endParaRPr>
          </a:p>
        </p:txBody>
      </p:sp>
      <p:sp>
        <p:nvSpPr>
          <p:cNvPr id="3" name="TextBox 2">
            <a:extLst>
              <a:ext uri="{FF2B5EF4-FFF2-40B4-BE49-F238E27FC236}">
                <a16:creationId xmlns:a16="http://schemas.microsoft.com/office/drawing/2014/main" id="{AF726676-D48D-44BA-9639-BB2928DBA556}"/>
              </a:ext>
            </a:extLst>
          </p:cNvPr>
          <p:cNvSpPr txBox="1"/>
          <p:nvPr/>
        </p:nvSpPr>
        <p:spPr>
          <a:xfrm>
            <a:off x="8288972" y="743248"/>
            <a:ext cx="929005" cy="923330"/>
          </a:xfrm>
          <a:prstGeom prst="rect">
            <a:avLst/>
          </a:prstGeom>
          <a:noFill/>
        </p:spPr>
        <p:txBody>
          <a:bodyPr wrap="square" rtlCol="0">
            <a:spAutoFit/>
          </a:bodyPr>
          <a:lstStyle/>
          <a:p>
            <a:pPr algn="ctr"/>
            <a:r>
              <a:rPr lang="en-US" dirty="0">
                <a:solidFill>
                  <a:srgbClr val="FF0000"/>
                </a:solidFill>
              </a:rPr>
              <a:t>Click to hear audio</a:t>
            </a:r>
            <a:endParaRPr lang="en-GB" dirty="0">
              <a:solidFill>
                <a:srgbClr val="FF0000"/>
              </a:solidFill>
            </a:endParaRPr>
          </a:p>
        </p:txBody>
      </p:sp>
      <p:pic>
        <p:nvPicPr>
          <p:cNvPr id="4" name="2020_10_06_21_23_08">
            <a:hlinkClick r:id="" action="ppaction://media"/>
            <a:extLst>
              <a:ext uri="{FF2B5EF4-FFF2-40B4-BE49-F238E27FC236}">
                <a16:creationId xmlns:a16="http://schemas.microsoft.com/office/drawing/2014/main" id="{5590813F-9FCE-4A8F-A573-5A7059A56002}"/>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7801609" y="895350"/>
            <a:ext cx="487363" cy="48736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4184"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9922" name="Title 1">
            <a:extLst>
              <a:ext uri="{FF2B5EF4-FFF2-40B4-BE49-F238E27FC236}">
                <a16:creationId xmlns:a16="http://schemas.microsoft.com/office/drawing/2014/main" id="{5305A87C-0E05-4AC4-AAB0-3D42A5531B51}"/>
              </a:ext>
            </a:extLst>
          </p:cNvPr>
          <p:cNvSpPr>
            <a:spLocks noGrp="1"/>
          </p:cNvSpPr>
          <p:nvPr>
            <p:ph type="title"/>
          </p:nvPr>
        </p:nvSpPr>
        <p:spPr>
          <a:xfrm>
            <a:off x="1307696" y="925466"/>
            <a:ext cx="6905625" cy="582612"/>
          </a:xfrm>
          <a:ln>
            <a:miter lim="800000"/>
            <a:headEnd/>
            <a:tailEnd/>
          </a:ln>
        </p:spPr>
        <p:txBody>
          <a:bodyPr>
            <a:noAutofit/>
          </a:bodyPr>
          <a:lstStyle/>
          <a:p>
            <a:pPr>
              <a:defRPr/>
            </a:pPr>
            <a:r>
              <a:rPr lang="en-GB" b="1" dirty="0">
                <a:solidFill>
                  <a:srgbClr val="0070C0"/>
                </a:solidFill>
                <a:latin typeface="+mn-lt"/>
                <a:cs typeface="Arial" pitchFamily="34" charset="0"/>
              </a:rPr>
              <a:t>Let’s take just one sound ...  </a:t>
            </a:r>
            <a:r>
              <a:rPr lang="en-GB" b="1" dirty="0">
                <a:highlight>
                  <a:srgbClr val="FFFF00"/>
                </a:highlight>
                <a:latin typeface="+mn-lt"/>
                <a:cs typeface="Arial" pitchFamily="34" charset="0"/>
              </a:rPr>
              <a:t>/ </a:t>
            </a:r>
            <a:r>
              <a:rPr lang="en-GB" b="1" dirty="0">
                <a:solidFill>
                  <a:srgbClr val="0070C0"/>
                </a:solidFill>
                <a:highlight>
                  <a:srgbClr val="FFFF00"/>
                </a:highlight>
                <a:latin typeface="+mn-lt"/>
                <a:cs typeface="Arial" pitchFamily="34" charset="0"/>
              </a:rPr>
              <a:t>j </a:t>
            </a:r>
            <a:r>
              <a:rPr lang="en-GB" b="1" dirty="0">
                <a:highlight>
                  <a:srgbClr val="FFFF00"/>
                </a:highlight>
                <a:latin typeface="+mn-lt"/>
                <a:cs typeface="Arial" pitchFamily="34" charset="0"/>
              </a:rPr>
              <a:t>/</a:t>
            </a:r>
          </a:p>
        </p:txBody>
      </p:sp>
      <p:sp>
        <p:nvSpPr>
          <p:cNvPr id="4" name="TextBox 3">
            <a:extLst>
              <a:ext uri="{FF2B5EF4-FFF2-40B4-BE49-F238E27FC236}">
                <a16:creationId xmlns:a16="http://schemas.microsoft.com/office/drawing/2014/main" id="{018FC789-4F4A-4197-A695-B6E1729AEC52}"/>
              </a:ext>
            </a:extLst>
          </p:cNvPr>
          <p:cNvSpPr txBox="1"/>
          <p:nvPr/>
        </p:nvSpPr>
        <p:spPr>
          <a:xfrm>
            <a:off x="1658380" y="5790461"/>
            <a:ext cx="6323570" cy="400110"/>
          </a:xfrm>
          <a:prstGeom prst="rect">
            <a:avLst/>
          </a:prstGeom>
          <a:noFill/>
        </p:spPr>
        <p:txBody>
          <a:bodyPr>
            <a:spAutoFit/>
          </a:bodyPr>
          <a:lstStyle/>
          <a:p>
            <a:pPr eaLnBrk="1" hangingPunct="1">
              <a:defRPr/>
            </a:pPr>
            <a:r>
              <a:rPr lang="en-GB" sz="2000" b="1" dirty="0">
                <a:latin typeface="+mn-lt"/>
                <a:cs typeface="+mn-cs"/>
              </a:rPr>
              <a:t>We see </a:t>
            </a:r>
            <a:r>
              <a:rPr lang="en-GB" sz="2000" b="1" dirty="0">
                <a:solidFill>
                  <a:srgbClr val="0070C0"/>
                </a:solidFill>
                <a:latin typeface="+mn-lt"/>
                <a:cs typeface="+mn-cs"/>
              </a:rPr>
              <a:t>J </a:t>
            </a:r>
            <a:r>
              <a:rPr lang="en-GB" sz="2000" b="1" dirty="0">
                <a:latin typeface="+mn-lt"/>
                <a:cs typeface="+mn-cs"/>
              </a:rPr>
              <a:t>or </a:t>
            </a:r>
            <a:r>
              <a:rPr lang="en-GB" sz="2000" b="1" dirty="0">
                <a:solidFill>
                  <a:srgbClr val="0070C0"/>
                </a:solidFill>
                <a:latin typeface="+mn-lt"/>
                <a:cs typeface="+mn-cs"/>
              </a:rPr>
              <a:t>j</a:t>
            </a:r>
            <a:r>
              <a:rPr lang="en-GB" sz="2000" b="1" dirty="0">
                <a:latin typeface="+mn-lt"/>
                <a:cs typeface="+mn-cs"/>
              </a:rPr>
              <a:t> and say </a:t>
            </a:r>
            <a:r>
              <a:rPr lang="en-GB" sz="2000" b="1" dirty="0">
                <a:highlight>
                  <a:srgbClr val="FFFF00"/>
                </a:highlight>
                <a:latin typeface="+mn-lt"/>
                <a:cs typeface="+mn-cs"/>
              </a:rPr>
              <a:t>/</a:t>
            </a:r>
            <a:r>
              <a:rPr lang="en-GB" sz="2000" b="1" dirty="0">
                <a:solidFill>
                  <a:srgbClr val="0070C0"/>
                </a:solidFill>
                <a:highlight>
                  <a:srgbClr val="FFFF00"/>
                </a:highlight>
                <a:latin typeface="+mn-lt"/>
                <a:cs typeface="+mn-cs"/>
              </a:rPr>
              <a:t>j</a:t>
            </a:r>
            <a:r>
              <a:rPr lang="en-GB" sz="2000" b="1" dirty="0">
                <a:highlight>
                  <a:srgbClr val="FFFF00"/>
                </a:highlight>
                <a:latin typeface="+mn-lt"/>
                <a:cs typeface="+mn-cs"/>
              </a:rPr>
              <a:t>/</a:t>
            </a:r>
            <a:r>
              <a:rPr lang="en-GB" sz="2000" b="1" dirty="0">
                <a:latin typeface="+mn-lt"/>
                <a:cs typeface="+mn-cs"/>
              </a:rPr>
              <a:t> at the beginning of words...</a:t>
            </a:r>
          </a:p>
        </p:txBody>
      </p:sp>
      <p:pic>
        <p:nvPicPr>
          <p:cNvPr id="83972" name="Picture 2">
            <a:extLst>
              <a:ext uri="{FF2B5EF4-FFF2-40B4-BE49-F238E27FC236}">
                <a16:creationId xmlns:a16="http://schemas.microsoft.com/office/drawing/2014/main" id="{C3995B90-9298-4C23-A3D5-2CC7E3364CC9}"/>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930275" y="1908175"/>
            <a:ext cx="7283450" cy="3665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E6C297E-3B0D-4326-A0AE-9A849E97FEE2}"/>
              </a:ext>
            </a:extLst>
          </p:cNvPr>
          <p:cNvSpPr txBox="1"/>
          <p:nvPr/>
        </p:nvSpPr>
        <p:spPr>
          <a:xfrm>
            <a:off x="1101724" y="5515769"/>
            <a:ext cx="7264780" cy="646331"/>
          </a:xfrm>
          <a:prstGeom prst="rect">
            <a:avLst/>
          </a:prstGeom>
          <a:noFill/>
        </p:spPr>
        <p:txBody>
          <a:bodyPr>
            <a:spAutoFit/>
          </a:bodyPr>
          <a:lstStyle/>
          <a:p>
            <a:pPr eaLnBrk="1" hangingPunct="1">
              <a:defRPr/>
            </a:pPr>
            <a:r>
              <a:rPr lang="en-GB" b="1" dirty="0">
                <a:latin typeface="+mn-lt"/>
                <a:cs typeface="+mn-cs"/>
              </a:rPr>
              <a:t>But what is the code when the </a:t>
            </a:r>
            <a:r>
              <a:rPr lang="en-GB" b="1" dirty="0">
                <a:solidFill>
                  <a:srgbClr val="FF0000"/>
                </a:solidFill>
                <a:latin typeface="+mn-lt"/>
                <a:cs typeface="+mn-cs"/>
              </a:rPr>
              <a:t>sound</a:t>
            </a:r>
            <a:r>
              <a:rPr lang="en-GB" b="1" dirty="0">
                <a:latin typeface="+mn-lt"/>
                <a:cs typeface="+mn-cs"/>
              </a:rPr>
              <a:t> </a:t>
            </a:r>
            <a:r>
              <a:rPr lang="en-GB" b="1" dirty="0">
                <a:highlight>
                  <a:srgbClr val="FFFF00"/>
                </a:highlight>
                <a:latin typeface="+mn-lt"/>
                <a:cs typeface="+mn-cs"/>
              </a:rPr>
              <a:t>/</a:t>
            </a:r>
            <a:r>
              <a:rPr lang="en-GB" b="1" dirty="0">
                <a:solidFill>
                  <a:srgbClr val="0070C0"/>
                </a:solidFill>
                <a:highlight>
                  <a:srgbClr val="FFFF00"/>
                </a:highlight>
                <a:latin typeface="+mn-lt"/>
                <a:cs typeface="+mn-cs"/>
              </a:rPr>
              <a:t>j</a:t>
            </a:r>
            <a:r>
              <a:rPr lang="en-GB" b="1" dirty="0">
                <a:highlight>
                  <a:srgbClr val="FFFF00"/>
                </a:highlight>
                <a:latin typeface="+mn-lt"/>
                <a:cs typeface="+mn-cs"/>
              </a:rPr>
              <a:t>/</a:t>
            </a:r>
            <a:r>
              <a:rPr lang="en-GB" b="1" dirty="0">
                <a:latin typeface="+mn-lt"/>
                <a:cs typeface="+mn-cs"/>
              </a:rPr>
              <a:t> is at the end of words?</a:t>
            </a:r>
          </a:p>
          <a:p>
            <a:pPr eaLnBrk="1" hangingPunct="1">
              <a:defRPr/>
            </a:pPr>
            <a:r>
              <a:rPr lang="en-GB" b="1" dirty="0">
                <a:latin typeface="+mn-lt"/>
                <a:cs typeface="+mn-cs"/>
              </a:rPr>
              <a:t>For reading, we see </a:t>
            </a:r>
            <a:r>
              <a:rPr lang="en-GB" b="1" dirty="0" err="1">
                <a:solidFill>
                  <a:srgbClr val="0070C0"/>
                </a:solidFill>
                <a:latin typeface="+mn-lt"/>
                <a:cs typeface="+mn-cs"/>
              </a:rPr>
              <a:t>dge</a:t>
            </a:r>
            <a:r>
              <a:rPr lang="en-GB" b="1" dirty="0">
                <a:latin typeface="+mn-lt"/>
                <a:cs typeface="+mn-cs"/>
              </a:rPr>
              <a:t> and we say </a:t>
            </a:r>
            <a:r>
              <a:rPr lang="en-GB" b="1" dirty="0">
                <a:highlight>
                  <a:srgbClr val="FFFF00"/>
                </a:highlight>
                <a:latin typeface="+mn-lt"/>
                <a:cs typeface="+mn-cs"/>
              </a:rPr>
              <a:t>/</a:t>
            </a:r>
            <a:r>
              <a:rPr lang="en-GB" b="1" dirty="0">
                <a:solidFill>
                  <a:srgbClr val="0070C0"/>
                </a:solidFill>
                <a:highlight>
                  <a:srgbClr val="FFFF00"/>
                </a:highlight>
                <a:latin typeface="+mn-lt"/>
                <a:cs typeface="+mn-cs"/>
              </a:rPr>
              <a:t>j</a:t>
            </a:r>
            <a:r>
              <a:rPr lang="en-GB" b="1" dirty="0">
                <a:highlight>
                  <a:srgbClr val="FFFF00"/>
                </a:highlight>
                <a:latin typeface="+mn-lt"/>
                <a:cs typeface="+mn-cs"/>
              </a:rPr>
              <a:t>/</a:t>
            </a:r>
            <a:r>
              <a:rPr lang="en-GB" b="1" dirty="0">
                <a:latin typeface="+mn-lt"/>
                <a:cs typeface="+mn-cs"/>
              </a:rPr>
              <a:t>. We never see letter </a:t>
            </a:r>
            <a:r>
              <a:rPr lang="en-GB" b="1" dirty="0">
                <a:solidFill>
                  <a:srgbClr val="0070C0"/>
                </a:solidFill>
                <a:latin typeface="+mn-lt"/>
                <a:cs typeface="+mn-cs"/>
              </a:rPr>
              <a:t>j</a:t>
            </a:r>
            <a:r>
              <a:rPr lang="en-GB" b="1" dirty="0">
                <a:latin typeface="+mn-lt"/>
                <a:cs typeface="+mn-cs"/>
              </a:rPr>
              <a:t> at the end!</a:t>
            </a:r>
          </a:p>
        </p:txBody>
      </p:sp>
      <p:pic>
        <p:nvPicPr>
          <p:cNvPr id="86019" name="Picture 3">
            <a:extLst>
              <a:ext uri="{FF2B5EF4-FFF2-40B4-BE49-F238E27FC236}">
                <a16:creationId xmlns:a16="http://schemas.microsoft.com/office/drawing/2014/main" id="{581E5FA5-87C5-4002-85D4-B189667F0017}"/>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98525" y="1360488"/>
            <a:ext cx="7346950" cy="3744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4AEAE3E-9070-4EA4-A42D-6188765E3B7D}"/>
              </a:ext>
            </a:extLst>
          </p:cNvPr>
          <p:cNvSpPr txBox="1"/>
          <p:nvPr/>
        </p:nvSpPr>
        <p:spPr>
          <a:xfrm>
            <a:off x="703263" y="5414327"/>
            <a:ext cx="8040687" cy="646113"/>
          </a:xfrm>
          <a:prstGeom prst="rect">
            <a:avLst/>
          </a:prstGeom>
          <a:noFill/>
        </p:spPr>
        <p:txBody>
          <a:bodyPr>
            <a:spAutoFit/>
          </a:bodyPr>
          <a:lstStyle/>
          <a:p>
            <a:pPr eaLnBrk="1" hangingPunct="1">
              <a:defRPr/>
            </a:pPr>
            <a:r>
              <a:rPr lang="en-GB" b="1" dirty="0">
                <a:latin typeface="+mn-lt"/>
                <a:cs typeface="+mn-cs"/>
              </a:rPr>
              <a:t>But wait a minute, some words which start with the sound /</a:t>
            </a:r>
            <a:r>
              <a:rPr lang="en-GB" b="1" dirty="0">
                <a:solidFill>
                  <a:srgbClr val="0070C0"/>
                </a:solidFill>
                <a:latin typeface="+mn-lt"/>
                <a:cs typeface="+mn-cs"/>
              </a:rPr>
              <a:t>j</a:t>
            </a:r>
            <a:r>
              <a:rPr lang="en-GB" b="1" dirty="0">
                <a:latin typeface="+mn-lt"/>
                <a:cs typeface="+mn-cs"/>
              </a:rPr>
              <a:t>/ don’t always start with this letter:   </a:t>
            </a:r>
            <a:r>
              <a:rPr lang="en-GB" b="1" dirty="0">
                <a:solidFill>
                  <a:srgbClr val="0070C0"/>
                </a:solidFill>
                <a:latin typeface="+mn-lt"/>
                <a:cs typeface="+mn-cs"/>
              </a:rPr>
              <a:t>j</a:t>
            </a:r>
            <a:r>
              <a:rPr lang="en-GB" b="1" dirty="0">
                <a:latin typeface="+mn-lt"/>
                <a:cs typeface="+mn-cs"/>
              </a:rPr>
              <a:t>     Is there </a:t>
            </a:r>
            <a:r>
              <a:rPr lang="en-GB" b="1" dirty="0">
                <a:solidFill>
                  <a:srgbClr val="FF0000"/>
                </a:solidFill>
                <a:latin typeface="+mn-lt"/>
                <a:cs typeface="+mn-cs"/>
              </a:rPr>
              <a:t>any code </a:t>
            </a:r>
            <a:r>
              <a:rPr lang="en-GB" b="1" dirty="0">
                <a:latin typeface="+mn-lt"/>
                <a:cs typeface="+mn-cs"/>
              </a:rPr>
              <a:t>which alerts the reader to this?</a:t>
            </a:r>
          </a:p>
        </p:txBody>
      </p:sp>
      <p:pic>
        <p:nvPicPr>
          <p:cNvPr id="88067" name="Picture 3">
            <a:extLst>
              <a:ext uri="{FF2B5EF4-FFF2-40B4-BE49-F238E27FC236}">
                <a16:creationId xmlns:a16="http://schemas.microsoft.com/office/drawing/2014/main" id="{7A1DE985-3DD4-4DAB-AF2F-D03D0E5FCADD}"/>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46138" y="1455738"/>
            <a:ext cx="7351712" cy="3706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ACDCA66-7A00-49D2-9966-2903AED62E99}"/>
              </a:ext>
            </a:extLst>
          </p:cNvPr>
          <p:cNvSpPr txBox="1"/>
          <p:nvPr/>
        </p:nvSpPr>
        <p:spPr>
          <a:xfrm>
            <a:off x="1139825" y="5513388"/>
            <a:ext cx="7318375" cy="646112"/>
          </a:xfrm>
          <a:prstGeom prst="rect">
            <a:avLst/>
          </a:prstGeom>
          <a:noFill/>
        </p:spPr>
        <p:txBody>
          <a:bodyPr>
            <a:spAutoFit/>
          </a:bodyPr>
          <a:lstStyle/>
          <a:p>
            <a:pPr eaLnBrk="1" hangingPunct="1">
              <a:defRPr/>
            </a:pPr>
            <a:r>
              <a:rPr lang="en-GB" b="1" dirty="0">
                <a:solidFill>
                  <a:srgbClr val="FF0000"/>
                </a:solidFill>
                <a:latin typeface="+mn-lt"/>
                <a:cs typeface="+mn-cs"/>
              </a:rPr>
              <a:t>How do we know </a:t>
            </a:r>
            <a:r>
              <a:rPr lang="en-GB" b="1" dirty="0">
                <a:latin typeface="+mn-lt"/>
                <a:cs typeface="+mn-cs"/>
              </a:rPr>
              <a:t>when to use </a:t>
            </a:r>
            <a:r>
              <a:rPr lang="en-GB" b="1" i="1" dirty="0">
                <a:latin typeface="+mn-lt"/>
                <a:cs typeface="+mn-cs"/>
              </a:rPr>
              <a:t>this</a:t>
            </a:r>
            <a:r>
              <a:rPr lang="en-GB" b="1" dirty="0">
                <a:latin typeface="+mn-lt"/>
                <a:cs typeface="+mn-cs"/>
              </a:rPr>
              <a:t> grapheme [‘</a:t>
            </a:r>
            <a:r>
              <a:rPr lang="en-GB" b="1" dirty="0" err="1">
                <a:solidFill>
                  <a:srgbClr val="0070C0"/>
                </a:solidFill>
                <a:latin typeface="+mn-lt"/>
                <a:cs typeface="+mn-cs"/>
              </a:rPr>
              <a:t>ge</a:t>
            </a:r>
            <a:r>
              <a:rPr lang="en-GB" b="1" dirty="0">
                <a:latin typeface="+mn-lt"/>
                <a:cs typeface="+mn-cs"/>
              </a:rPr>
              <a:t>’] or </a:t>
            </a:r>
            <a:r>
              <a:rPr lang="en-GB" b="1" i="1" dirty="0">
                <a:latin typeface="+mn-lt"/>
                <a:cs typeface="+mn-cs"/>
              </a:rPr>
              <a:t>this</a:t>
            </a:r>
            <a:r>
              <a:rPr lang="en-GB" b="1" dirty="0">
                <a:latin typeface="+mn-lt"/>
                <a:cs typeface="+mn-cs"/>
              </a:rPr>
              <a:t> </a:t>
            </a:r>
          </a:p>
          <a:p>
            <a:pPr eaLnBrk="1" hangingPunct="1">
              <a:defRPr/>
            </a:pPr>
            <a:r>
              <a:rPr lang="en-GB" b="1" dirty="0">
                <a:latin typeface="+mn-lt"/>
                <a:cs typeface="+mn-cs"/>
              </a:rPr>
              <a:t>grapheme [‘</a:t>
            </a:r>
            <a:r>
              <a:rPr lang="en-GB" b="1" dirty="0" err="1">
                <a:solidFill>
                  <a:srgbClr val="0070C0"/>
                </a:solidFill>
                <a:latin typeface="+mn-lt"/>
                <a:cs typeface="+mn-cs"/>
              </a:rPr>
              <a:t>dge</a:t>
            </a:r>
            <a:r>
              <a:rPr lang="en-GB" b="1" dirty="0">
                <a:latin typeface="+mn-lt"/>
                <a:cs typeface="+mn-cs"/>
              </a:rPr>
              <a:t>’] for spelling words which end with the sound /</a:t>
            </a:r>
            <a:r>
              <a:rPr lang="en-GB" b="1" dirty="0">
                <a:solidFill>
                  <a:srgbClr val="0070C0"/>
                </a:solidFill>
                <a:latin typeface="+mn-lt"/>
                <a:cs typeface="+mn-cs"/>
              </a:rPr>
              <a:t>j</a:t>
            </a:r>
            <a:r>
              <a:rPr lang="en-GB" b="1" dirty="0">
                <a:latin typeface="+mn-lt"/>
                <a:cs typeface="+mn-cs"/>
              </a:rPr>
              <a:t>/?</a:t>
            </a:r>
          </a:p>
        </p:txBody>
      </p:sp>
      <p:sp>
        <p:nvSpPr>
          <p:cNvPr id="212996" name="TextBox 3">
            <a:extLst>
              <a:ext uri="{FF2B5EF4-FFF2-40B4-BE49-F238E27FC236}">
                <a16:creationId xmlns:a16="http://schemas.microsoft.com/office/drawing/2014/main" id="{CC9CD578-8D30-49DD-812F-BDACE0AAA7FB}"/>
              </a:ext>
            </a:extLst>
          </p:cNvPr>
          <p:cNvSpPr txBox="1">
            <a:spLocks noChangeArrowheads="1"/>
          </p:cNvSpPr>
          <p:nvPr/>
        </p:nvSpPr>
        <p:spPr bwMode="auto">
          <a:xfrm>
            <a:off x="4645025" y="485775"/>
            <a:ext cx="3813175" cy="646113"/>
          </a:xfrm>
          <a:prstGeom prst="rect">
            <a:avLst/>
          </a:prstGeom>
          <a:noFill/>
          <a:ln w="9525">
            <a:noFill/>
            <a:miter lim="800000"/>
            <a:headEnd/>
            <a:tailEnd/>
          </a:ln>
        </p:spPr>
        <p:txBody>
          <a:bodyPr>
            <a:spAutoFit/>
          </a:bodyPr>
          <a:lstStyle/>
          <a:p>
            <a:pPr eaLnBrk="1" hangingPunct="1">
              <a:defRPr/>
            </a:pPr>
            <a:r>
              <a:rPr lang="en-GB" b="1" dirty="0">
                <a:solidFill>
                  <a:srgbClr val="FF0000"/>
                </a:solidFill>
                <a:latin typeface="+mn-lt"/>
                <a:cs typeface="+mn-cs"/>
              </a:rPr>
              <a:t>Handbooks: Pages </a:t>
            </a:r>
            <a:r>
              <a:rPr lang="en-GB" b="1" dirty="0">
                <a:latin typeface="+mn-lt"/>
                <a:cs typeface="+mn-cs"/>
              </a:rPr>
              <a:t>18</a:t>
            </a:r>
            <a:r>
              <a:rPr lang="en-GB" b="1" dirty="0">
                <a:solidFill>
                  <a:srgbClr val="FF0000"/>
                </a:solidFill>
                <a:latin typeface="+mn-lt"/>
                <a:cs typeface="+mn-cs"/>
              </a:rPr>
              <a:t> to </a:t>
            </a:r>
            <a:r>
              <a:rPr lang="en-GB" b="1" dirty="0">
                <a:latin typeface="+mn-lt"/>
                <a:cs typeface="+mn-cs"/>
              </a:rPr>
              <a:t>21</a:t>
            </a:r>
            <a:r>
              <a:rPr lang="en-GB" b="1" dirty="0">
                <a:solidFill>
                  <a:srgbClr val="FF0000"/>
                </a:solidFill>
                <a:latin typeface="+mn-lt"/>
                <a:cs typeface="+mn-cs"/>
              </a:rPr>
              <a:t> provide alphabetic code information for /j/</a:t>
            </a:r>
          </a:p>
        </p:txBody>
      </p:sp>
      <p:pic>
        <p:nvPicPr>
          <p:cNvPr id="90116" name="Picture 3">
            <a:extLst>
              <a:ext uri="{FF2B5EF4-FFF2-40B4-BE49-F238E27FC236}">
                <a16:creationId xmlns:a16="http://schemas.microsoft.com/office/drawing/2014/main" id="{7B9FB494-C0A1-4294-8893-3B8F4D18383E}"/>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92175" y="1473200"/>
            <a:ext cx="7319963" cy="367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2162" name="Title 1">
            <a:extLst>
              <a:ext uri="{FF2B5EF4-FFF2-40B4-BE49-F238E27FC236}">
                <a16:creationId xmlns:a16="http://schemas.microsoft.com/office/drawing/2014/main" id="{D4DCB658-DED7-4AD4-BFBA-7E7B5075E3E4}"/>
              </a:ext>
            </a:extLst>
          </p:cNvPr>
          <p:cNvSpPr>
            <a:spLocks noGrp="1"/>
          </p:cNvSpPr>
          <p:nvPr>
            <p:ph type="title"/>
          </p:nvPr>
        </p:nvSpPr>
        <p:spPr/>
        <p:txBody>
          <a:bodyPr/>
          <a:lstStyle/>
          <a:p>
            <a:pPr algn="ctr" eaLnBrk="1" hangingPunct="1"/>
            <a:r>
              <a:rPr lang="en-GB" altLang="en-US" b="1">
                <a:solidFill>
                  <a:srgbClr val="0070C0"/>
                </a:solidFill>
              </a:rPr>
              <a:t>Essential</a:t>
            </a:r>
            <a:r>
              <a:rPr lang="en-GB" altLang="en-US" b="1"/>
              <a:t> </a:t>
            </a:r>
            <a:r>
              <a:rPr lang="en-GB" altLang="en-US" b="1">
                <a:solidFill>
                  <a:srgbClr val="FF0000"/>
                </a:solidFill>
              </a:rPr>
              <a:t>MULTI-SKILLS </a:t>
            </a:r>
            <a:r>
              <a:rPr lang="en-GB" altLang="en-US" b="1">
                <a:solidFill>
                  <a:srgbClr val="0070C0"/>
                </a:solidFill>
              </a:rPr>
              <a:t>Activity Sheets</a:t>
            </a:r>
            <a:endParaRPr lang="en-GB" altLang="en-US">
              <a:solidFill>
                <a:srgbClr val="0070C0"/>
              </a:solidFill>
            </a:endParaRPr>
          </a:p>
        </p:txBody>
      </p:sp>
      <p:sp>
        <p:nvSpPr>
          <p:cNvPr id="92163" name="Content Placeholder 2">
            <a:extLst>
              <a:ext uri="{FF2B5EF4-FFF2-40B4-BE49-F238E27FC236}">
                <a16:creationId xmlns:a16="http://schemas.microsoft.com/office/drawing/2014/main" id="{5BB4AA01-B4F0-4BDC-BC07-D175FD36C3ED}"/>
              </a:ext>
            </a:extLst>
          </p:cNvPr>
          <p:cNvSpPr>
            <a:spLocks noGrp="1"/>
          </p:cNvSpPr>
          <p:nvPr>
            <p:ph idx="1"/>
          </p:nvPr>
        </p:nvSpPr>
        <p:spPr>
          <a:xfrm>
            <a:off x="457200" y="1417638"/>
            <a:ext cx="8229600" cy="4708525"/>
          </a:xfrm>
        </p:spPr>
        <p:txBody>
          <a:bodyPr/>
          <a:lstStyle/>
          <a:p>
            <a:pPr eaLnBrk="1" hangingPunct="1"/>
            <a:endParaRPr lang="en-GB" altLang="en-US" sz="2800"/>
          </a:p>
          <a:p>
            <a:pPr eaLnBrk="1" hangingPunct="1"/>
            <a:endParaRPr lang="en-GB" altLang="en-US" sz="2800"/>
          </a:p>
          <a:p>
            <a:pPr eaLnBrk="1" hangingPunct="1"/>
            <a:endParaRPr lang="en-GB" altLang="en-US">
              <a:solidFill>
                <a:srgbClr val="002060"/>
              </a:solidFill>
            </a:endParaRPr>
          </a:p>
          <a:p>
            <a:pPr eaLnBrk="1" hangingPunct="1">
              <a:buFont typeface="Arial" panose="020B0604020202020204" pitchFamily="34" charset="0"/>
              <a:buNone/>
            </a:pPr>
            <a:r>
              <a:rPr lang="en-GB" altLang="en-US" sz="2800"/>
              <a:t> </a:t>
            </a:r>
          </a:p>
          <a:p>
            <a:pPr eaLnBrk="1" hangingPunct="1"/>
            <a:endParaRPr lang="en-GB" altLang="en-US"/>
          </a:p>
        </p:txBody>
      </p:sp>
      <p:pic>
        <p:nvPicPr>
          <p:cNvPr id="92164" name="Picture 2" descr="C:\Users\Beddoess\Desktop\Act Sheet.PNG">
            <a:extLst>
              <a:ext uri="{FF2B5EF4-FFF2-40B4-BE49-F238E27FC236}">
                <a16:creationId xmlns:a16="http://schemas.microsoft.com/office/drawing/2014/main" id="{7AD3D5D1-F277-4DA4-92C0-238D9BA31170}"/>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195888" y="1627188"/>
            <a:ext cx="2971800" cy="422116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92165" name="TextBox 4">
            <a:extLst>
              <a:ext uri="{FF2B5EF4-FFF2-40B4-BE49-F238E27FC236}">
                <a16:creationId xmlns:a16="http://schemas.microsoft.com/office/drawing/2014/main" id="{F0A2314B-DEF1-44B0-AD96-7D69CB3808CF}"/>
              </a:ext>
            </a:extLst>
          </p:cNvPr>
          <p:cNvSpPr txBox="1">
            <a:spLocks noChangeArrowheads="1"/>
          </p:cNvSpPr>
          <p:nvPr/>
        </p:nvSpPr>
        <p:spPr bwMode="auto">
          <a:xfrm>
            <a:off x="457200" y="1536700"/>
            <a:ext cx="4660900" cy="4402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2"/>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2"/>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2"/>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2"/>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2"/>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Calibri" panose="020F0502020204030204" pitchFamily="34" charset="0"/>
              </a:defRPr>
            </a:lvl9pPr>
          </a:lstStyle>
          <a:p>
            <a:pPr eaLnBrk="1" hangingPunct="1">
              <a:spcBef>
                <a:spcPct val="0"/>
              </a:spcBef>
              <a:buFontTx/>
              <a:buNone/>
            </a:pPr>
            <a:r>
              <a:rPr lang="en-GB" altLang="en-US" sz="2800" b="1">
                <a:solidFill>
                  <a:srgbClr val="FF0000"/>
                </a:solidFill>
                <a:latin typeface="Arial" panose="020B0604020202020204" pitchFamily="34" charset="0"/>
              </a:rPr>
              <a:t>Individual practice of the</a:t>
            </a:r>
          </a:p>
          <a:p>
            <a:pPr eaLnBrk="1" hangingPunct="1">
              <a:spcBef>
                <a:spcPct val="0"/>
              </a:spcBef>
              <a:buFontTx/>
              <a:buNone/>
            </a:pPr>
            <a:r>
              <a:rPr lang="en-GB" altLang="en-US" sz="2800" b="1" i="1">
                <a:solidFill>
                  <a:srgbClr val="0070C0"/>
                </a:solidFill>
                <a:latin typeface="Arial" panose="020B0604020202020204" pitchFamily="34" charset="0"/>
              </a:rPr>
              <a:t>sub</a:t>
            </a:r>
            <a:r>
              <a:rPr lang="en-GB" altLang="en-US" sz="2800" b="1">
                <a:solidFill>
                  <a:srgbClr val="FF0000"/>
                </a:solidFill>
                <a:latin typeface="Arial" panose="020B0604020202020204" pitchFamily="34" charset="0"/>
              </a:rPr>
              <a:t>-skills and </a:t>
            </a:r>
            <a:r>
              <a:rPr lang="en-GB" altLang="en-US" sz="2800" b="1" i="1">
                <a:solidFill>
                  <a:srgbClr val="0070C0"/>
                </a:solidFill>
                <a:latin typeface="Arial" panose="020B0604020202020204" pitchFamily="34" charset="0"/>
              </a:rPr>
              <a:t>core</a:t>
            </a:r>
            <a:r>
              <a:rPr lang="en-GB" altLang="en-US" sz="2800" b="1">
                <a:solidFill>
                  <a:srgbClr val="FF0000"/>
                </a:solidFill>
                <a:latin typeface="Arial" panose="020B0604020202020204" pitchFamily="34" charset="0"/>
              </a:rPr>
              <a:t> skills </a:t>
            </a:r>
          </a:p>
          <a:p>
            <a:pPr eaLnBrk="1" hangingPunct="1">
              <a:spcBef>
                <a:spcPct val="0"/>
              </a:spcBef>
              <a:buFontTx/>
              <a:buNone/>
            </a:pPr>
            <a:r>
              <a:rPr lang="en-GB" altLang="en-US" sz="2800" b="1">
                <a:solidFill>
                  <a:srgbClr val="FF0000"/>
                </a:solidFill>
                <a:latin typeface="Arial" panose="020B0604020202020204" pitchFamily="34" charset="0"/>
              </a:rPr>
              <a:t>for reading, spelling </a:t>
            </a:r>
          </a:p>
          <a:p>
            <a:pPr eaLnBrk="1" hangingPunct="1">
              <a:spcBef>
                <a:spcPct val="0"/>
              </a:spcBef>
              <a:buFontTx/>
              <a:buNone/>
            </a:pPr>
            <a:r>
              <a:rPr lang="en-GB" altLang="en-US" sz="2800" b="1">
                <a:solidFill>
                  <a:srgbClr val="FF0000"/>
                </a:solidFill>
                <a:latin typeface="Arial" panose="020B0604020202020204" pitchFamily="34" charset="0"/>
              </a:rPr>
              <a:t>and handwriting at </a:t>
            </a:r>
            <a:br>
              <a:rPr lang="en-GB" altLang="en-US" sz="2800" b="1">
                <a:solidFill>
                  <a:srgbClr val="FF0000"/>
                </a:solidFill>
                <a:latin typeface="Arial" panose="020B0604020202020204" pitchFamily="34" charset="0"/>
              </a:rPr>
            </a:br>
            <a:r>
              <a:rPr lang="en-GB" altLang="en-US" sz="2800" b="1">
                <a:solidFill>
                  <a:srgbClr val="FF0000"/>
                </a:solidFill>
                <a:latin typeface="Arial" panose="020B0604020202020204" pitchFamily="34" charset="0"/>
              </a:rPr>
              <a:t>word level</a:t>
            </a:r>
          </a:p>
          <a:p>
            <a:pPr eaLnBrk="1" hangingPunct="1">
              <a:spcBef>
                <a:spcPct val="0"/>
              </a:spcBef>
              <a:buFontTx/>
              <a:buNone/>
            </a:pPr>
            <a:endParaRPr lang="en-GB" altLang="en-US" sz="2800" b="1">
              <a:solidFill>
                <a:srgbClr val="FF0000"/>
              </a:solidFill>
              <a:latin typeface="Arial" panose="020B0604020202020204" pitchFamily="34" charset="0"/>
            </a:endParaRPr>
          </a:p>
          <a:p>
            <a:pPr eaLnBrk="1" hangingPunct="1">
              <a:spcBef>
                <a:spcPct val="0"/>
              </a:spcBef>
              <a:buFontTx/>
              <a:buNone/>
            </a:pPr>
            <a:r>
              <a:rPr lang="en-GB" altLang="en-US" sz="2800" b="1">
                <a:solidFill>
                  <a:srgbClr val="0070C0"/>
                </a:solidFill>
                <a:latin typeface="Arial" panose="020B0604020202020204" pitchFamily="34" charset="0"/>
              </a:rPr>
              <a:t>Children are fully trained</a:t>
            </a:r>
          </a:p>
          <a:p>
            <a:pPr eaLnBrk="1" hangingPunct="1">
              <a:spcBef>
                <a:spcPct val="0"/>
              </a:spcBef>
              <a:buFontTx/>
              <a:buNone/>
            </a:pPr>
            <a:r>
              <a:rPr lang="en-GB" altLang="en-US" sz="2800" b="1">
                <a:solidFill>
                  <a:srgbClr val="0070C0"/>
                </a:solidFill>
                <a:latin typeface="Arial" panose="020B0604020202020204" pitchFamily="34" charset="0"/>
              </a:rPr>
              <a:t>in the routines – then they</a:t>
            </a:r>
            <a:br>
              <a:rPr lang="en-GB" altLang="en-US" sz="2800" b="1">
                <a:solidFill>
                  <a:srgbClr val="0070C0"/>
                </a:solidFill>
                <a:latin typeface="Arial" panose="020B0604020202020204" pitchFamily="34" charset="0"/>
              </a:rPr>
            </a:br>
            <a:r>
              <a:rPr lang="en-GB" altLang="en-US" sz="2800" b="1">
                <a:solidFill>
                  <a:srgbClr val="0070C0"/>
                </a:solidFill>
                <a:latin typeface="Arial" panose="020B0604020202020204" pitchFamily="34" charset="0"/>
              </a:rPr>
              <a:t>can work at their own </a:t>
            </a:r>
            <a:br>
              <a:rPr lang="en-GB" altLang="en-US" sz="2800" b="1">
                <a:solidFill>
                  <a:srgbClr val="0070C0"/>
                </a:solidFill>
                <a:latin typeface="Arial" panose="020B0604020202020204" pitchFamily="34" charset="0"/>
              </a:rPr>
            </a:br>
            <a:r>
              <a:rPr lang="en-GB" altLang="en-US" sz="2800" b="1">
                <a:solidFill>
                  <a:srgbClr val="0070C0"/>
                </a:solidFill>
                <a:latin typeface="Arial" panose="020B0604020202020204" pitchFamily="34" charset="0"/>
              </a:rPr>
              <a:t>speed independently.</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3016582-A8A1-4629-AEB2-100EF7D610AA}"/>
              </a:ext>
            </a:extLst>
          </p:cNvPr>
          <p:cNvSpPr>
            <a:spLocks noGrp="1"/>
          </p:cNvSpPr>
          <p:nvPr>
            <p:ph idx="1"/>
          </p:nvPr>
        </p:nvSpPr>
        <p:spPr>
          <a:xfrm>
            <a:off x="457200" y="517525"/>
            <a:ext cx="8229600" cy="5608638"/>
          </a:xfrm>
        </p:spPr>
        <p:txBody>
          <a:bodyPr/>
          <a:lstStyle/>
          <a:p>
            <a:pPr eaLnBrk="1" hangingPunct="1">
              <a:buFont typeface="Arial" charset="0"/>
              <a:buNone/>
              <a:defRPr/>
            </a:pPr>
            <a:r>
              <a:rPr lang="en-GB" sz="4400" b="1" dirty="0">
                <a:solidFill>
                  <a:srgbClr val="1AB7D6"/>
                </a:solidFill>
              </a:rPr>
              <a:t>HANDWRITING</a:t>
            </a:r>
            <a:endParaRPr lang="en-GB" sz="4400" dirty="0">
              <a:solidFill>
                <a:srgbClr val="1AB7D6"/>
              </a:solidFill>
            </a:endParaRPr>
          </a:p>
          <a:p>
            <a:pPr marL="514350" indent="-514350" eaLnBrk="1" hangingPunct="1">
              <a:buFont typeface="Arial" charset="0"/>
              <a:buNone/>
              <a:defRPr/>
            </a:pPr>
            <a:r>
              <a:rPr lang="en-GB" sz="4400" dirty="0">
                <a:solidFill>
                  <a:srgbClr val="002060"/>
                </a:solidFill>
              </a:rPr>
              <a:t>    </a:t>
            </a:r>
            <a:r>
              <a:rPr lang="en-GB" sz="2400" b="1" dirty="0">
                <a:solidFill>
                  <a:srgbClr val="002060"/>
                </a:solidFill>
              </a:rPr>
              <a:t>Write all the upper case (capital) and lower case letter shapes of the alphabet with the correct </a:t>
            </a:r>
            <a:r>
              <a:rPr lang="en-GB" sz="2400" b="1" dirty="0">
                <a:solidFill>
                  <a:srgbClr val="F013AF"/>
                </a:solidFill>
              </a:rPr>
              <a:t>tripod pencil hold</a:t>
            </a:r>
            <a:r>
              <a:rPr lang="en-GB" sz="2400" b="1" dirty="0"/>
              <a:t>. </a:t>
            </a:r>
          </a:p>
          <a:p>
            <a:pPr marL="514350" indent="-514350" eaLnBrk="1" hangingPunct="1">
              <a:buFont typeface="Arial" charset="0"/>
              <a:buNone/>
              <a:defRPr/>
            </a:pPr>
            <a:endParaRPr lang="en-GB" sz="2800" dirty="0"/>
          </a:p>
          <a:p>
            <a:pPr marL="514350" indent="-514350" eaLnBrk="1" hangingPunct="1">
              <a:buFont typeface="Arial" charset="0"/>
              <a:buNone/>
              <a:defRPr/>
            </a:pPr>
            <a:endParaRPr lang="en-GB" sz="2800" dirty="0"/>
          </a:p>
          <a:p>
            <a:pPr marL="536575" indent="0" eaLnBrk="1" hangingPunct="1">
              <a:buFont typeface="Arial" charset="0"/>
              <a:buNone/>
              <a:defRPr/>
            </a:pPr>
            <a:r>
              <a:rPr lang="en-GB" sz="2800" b="1" i="1" dirty="0">
                <a:solidFill>
                  <a:srgbClr val="FF0000"/>
                </a:solidFill>
              </a:rPr>
              <a:t>“Let me show you again…..”</a:t>
            </a:r>
            <a:endParaRPr lang="en-GB" sz="2800" i="1" dirty="0">
              <a:solidFill>
                <a:srgbClr val="002060"/>
              </a:solidFill>
            </a:endParaRPr>
          </a:p>
          <a:p>
            <a:pPr marL="536575" indent="0" eaLnBrk="1" hangingPunct="1">
              <a:buFont typeface="Arial" charset="0"/>
              <a:buNone/>
              <a:defRPr/>
            </a:pPr>
            <a:endParaRPr lang="en-GB" sz="2800" b="1" i="1" dirty="0">
              <a:solidFill>
                <a:srgbClr val="002060"/>
              </a:solidFill>
            </a:endParaRPr>
          </a:p>
          <a:p>
            <a:pPr marL="536575" indent="0" eaLnBrk="1" hangingPunct="1">
              <a:buFont typeface="Arial" charset="0"/>
              <a:buNone/>
              <a:defRPr/>
            </a:pPr>
            <a:r>
              <a:rPr lang="en-GB" sz="2800" b="1" dirty="0">
                <a:solidFill>
                  <a:srgbClr val="002060"/>
                </a:solidFill>
              </a:rPr>
              <a:t>“</a:t>
            </a:r>
            <a:r>
              <a:rPr lang="en-GB" sz="2800" b="1" i="1" dirty="0">
                <a:solidFill>
                  <a:srgbClr val="002060"/>
                </a:solidFill>
              </a:rPr>
              <a:t>Froggy legs with the log under</a:t>
            </a:r>
            <a:r>
              <a:rPr lang="en-GB" sz="2800" b="1" dirty="0">
                <a:solidFill>
                  <a:srgbClr val="002060"/>
                </a:solidFill>
              </a:rPr>
              <a:t>”</a:t>
            </a:r>
            <a:endParaRPr lang="en-GB" sz="2800" dirty="0"/>
          </a:p>
          <a:p>
            <a:pPr marL="536575" indent="0" eaLnBrk="1" hangingPunct="1">
              <a:buFont typeface="Arial" charset="0"/>
              <a:buNone/>
              <a:defRPr/>
            </a:pPr>
            <a:endParaRPr lang="en-GB" sz="2800" dirty="0">
              <a:solidFill>
                <a:srgbClr val="002060"/>
              </a:solidFill>
            </a:endParaRPr>
          </a:p>
        </p:txBody>
      </p:sp>
      <p:pic>
        <p:nvPicPr>
          <p:cNvPr id="94211" name="Picture 5" descr="C:\Users\Dave\Desktop\IMG_0018.JPG">
            <a:extLst>
              <a:ext uri="{FF2B5EF4-FFF2-40B4-BE49-F238E27FC236}">
                <a16:creationId xmlns:a16="http://schemas.microsoft.com/office/drawing/2014/main" id="{9DF1A47B-6272-4242-8FE4-EA90E19F15A0}"/>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229350" y="2493963"/>
            <a:ext cx="2603500" cy="203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4212" name="TextBox 4">
            <a:extLst>
              <a:ext uri="{FF2B5EF4-FFF2-40B4-BE49-F238E27FC236}">
                <a16:creationId xmlns:a16="http://schemas.microsoft.com/office/drawing/2014/main" id="{9B2ED57A-285E-4A59-8E73-2BB43277BA99}"/>
              </a:ext>
            </a:extLst>
          </p:cNvPr>
          <p:cNvSpPr txBox="1">
            <a:spLocks noChangeArrowheads="1"/>
          </p:cNvSpPr>
          <p:nvPr/>
        </p:nvSpPr>
        <p:spPr bwMode="auto">
          <a:xfrm>
            <a:off x="731838" y="2990850"/>
            <a:ext cx="3341687"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2"/>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2"/>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2"/>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2"/>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2"/>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Calibri" panose="020F0502020204030204" pitchFamily="34" charset="0"/>
              </a:defRPr>
            </a:lvl9pPr>
          </a:lstStyle>
          <a:p>
            <a:pPr eaLnBrk="1" hangingPunct="1">
              <a:spcBef>
                <a:spcPct val="0"/>
              </a:spcBef>
              <a:buFontTx/>
              <a:buNone/>
            </a:pPr>
            <a:r>
              <a:rPr lang="en-GB" altLang="en-US" sz="2400" b="1">
                <a:solidFill>
                  <a:srgbClr val="FF0000"/>
                </a:solidFill>
                <a:latin typeface="Arial" panose="020B0604020202020204" pitchFamily="34" charset="0"/>
              </a:rPr>
              <a:t>   “</a:t>
            </a:r>
            <a:r>
              <a:rPr lang="en-GB" altLang="en-US" sz="2400" b="1" i="1">
                <a:solidFill>
                  <a:srgbClr val="FF0000"/>
                </a:solidFill>
                <a:latin typeface="Arial" panose="020B0604020202020204" pitchFamily="34" charset="0"/>
              </a:rPr>
              <a:t>Let me help you</a:t>
            </a:r>
            <a:r>
              <a:rPr lang="en-GB" altLang="en-US" sz="2400" b="1">
                <a:solidFill>
                  <a:srgbClr val="FF0000"/>
                </a:solidFill>
                <a:latin typeface="Arial" panose="020B0604020202020204" pitchFamily="34" charset="0"/>
              </a:rPr>
              <a:t>...”</a:t>
            </a:r>
          </a:p>
        </p:txBody>
      </p:sp>
      <p:pic>
        <p:nvPicPr>
          <p:cNvPr id="94213" name="Picture 2" descr="C:\Users\Debbie\AppData\Local\Microsoft\Windows\Temporary Internet Files\Content.IE5\2USJE7TT\MC900084346[3].wmf">
            <a:extLst>
              <a:ext uri="{FF2B5EF4-FFF2-40B4-BE49-F238E27FC236}">
                <a16:creationId xmlns:a16="http://schemas.microsoft.com/office/drawing/2014/main" id="{C1BF83E9-F7A5-4E0F-B1AE-087A1270077A}"/>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287588" y="4826000"/>
            <a:ext cx="1593850" cy="1630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6258" name="Title 1">
            <a:extLst>
              <a:ext uri="{FF2B5EF4-FFF2-40B4-BE49-F238E27FC236}">
                <a16:creationId xmlns:a16="http://schemas.microsoft.com/office/drawing/2014/main" id="{C6E1B16B-AD46-47C7-AC49-A26CAE43211B}"/>
              </a:ext>
            </a:extLst>
          </p:cNvPr>
          <p:cNvSpPr>
            <a:spLocks noGrp="1"/>
          </p:cNvSpPr>
          <p:nvPr>
            <p:ph type="title"/>
          </p:nvPr>
        </p:nvSpPr>
        <p:spPr>
          <a:xfrm>
            <a:off x="457200" y="0"/>
            <a:ext cx="8229600" cy="1417638"/>
          </a:xfrm>
        </p:spPr>
        <p:txBody>
          <a:bodyPr/>
          <a:lstStyle/>
          <a:p>
            <a:pPr eaLnBrk="1" hangingPunct="1"/>
            <a:r>
              <a:rPr lang="en-GB" altLang="en-US" b="1">
                <a:solidFill>
                  <a:srgbClr val="0070C0"/>
                </a:solidFill>
              </a:rPr>
              <a:t>Simple,</a:t>
            </a:r>
            <a:r>
              <a:rPr lang="en-GB" altLang="en-US" b="1">
                <a:solidFill>
                  <a:srgbClr val="1AB7D6"/>
                </a:solidFill>
              </a:rPr>
              <a:t> </a:t>
            </a:r>
            <a:r>
              <a:rPr lang="en-GB" altLang="en-US" b="1">
                <a:solidFill>
                  <a:srgbClr val="FF0000"/>
                </a:solidFill>
              </a:rPr>
              <a:t>multi-purpose</a:t>
            </a:r>
            <a:r>
              <a:rPr lang="en-GB" altLang="en-US" b="1">
                <a:solidFill>
                  <a:srgbClr val="1AB7D6"/>
                </a:solidFill>
              </a:rPr>
              <a:t> </a:t>
            </a:r>
            <a:r>
              <a:rPr lang="en-GB" altLang="en-US" b="1">
                <a:solidFill>
                  <a:srgbClr val="0070C0"/>
                </a:solidFill>
              </a:rPr>
              <a:t>Cumulative Texts:</a:t>
            </a:r>
            <a:endParaRPr lang="en-GB" altLang="en-US">
              <a:solidFill>
                <a:srgbClr val="0070C0"/>
              </a:solidFill>
            </a:endParaRPr>
          </a:p>
        </p:txBody>
      </p:sp>
      <p:sp>
        <p:nvSpPr>
          <p:cNvPr id="96259" name="Content Placeholder 2">
            <a:extLst>
              <a:ext uri="{FF2B5EF4-FFF2-40B4-BE49-F238E27FC236}">
                <a16:creationId xmlns:a16="http://schemas.microsoft.com/office/drawing/2014/main" id="{570CEA95-33E2-4CB8-AB4B-5B5AD2819A93}"/>
              </a:ext>
            </a:extLst>
          </p:cNvPr>
          <p:cNvSpPr>
            <a:spLocks noGrp="1"/>
          </p:cNvSpPr>
          <p:nvPr>
            <p:ph idx="1"/>
          </p:nvPr>
        </p:nvSpPr>
        <p:spPr>
          <a:xfrm>
            <a:off x="457200" y="1279525"/>
            <a:ext cx="8229600" cy="4525963"/>
          </a:xfrm>
        </p:spPr>
        <p:txBody>
          <a:bodyPr/>
          <a:lstStyle/>
          <a:p>
            <a:pPr eaLnBrk="1" hangingPunct="1">
              <a:buFont typeface="Arial" panose="020B0604020202020204" pitchFamily="34" charset="0"/>
              <a:buNone/>
            </a:pPr>
            <a:r>
              <a:rPr lang="en-GB" altLang="en-US" sz="2400">
                <a:solidFill>
                  <a:srgbClr val="C00000"/>
                </a:solidFill>
              </a:rPr>
              <a:t>     </a:t>
            </a:r>
            <a:r>
              <a:rPr lang="en-GB" altLang="en-US" sz="2700" b="1">
                <a:solidFill>
                  <a:srgbClr val="002060"/>
                </a:solidFill>
              </a:rPr>
              <a:t>Work at own speed:</a:t>
            </a:r>
          </a:p>
          <a:p>
            <a:pPr eaLnBrk="1" hangingPunct="1"/>
            <a:r>
              <a:rPr lang="en-GB" altLang="en-US" sz="2700" b="1">
                <a:solidFill>
                  <a:srgbClr val="F013AF"/>
                </a:solidFill>
              </a:rPr>
              <a:t>Grapheme search</a:t>
            </a:r>
          </a:p>
          <a:p>
            <a:pPr eaLnBrk="1" hangingPunct="1"/>
            <a:r>
              <a:rPr lang="en-GB" altLang="en-US" sz="2700" b="1">
                <a:solidFill>
                  <a:srgbClr val="F013AF"/>
                </a:solidFill>
              </a:rPr>
              <a:t>Decode </a:t>
            </a:r>
          </a:p>
          <a:p>
            <a:pPr eaLnBrk="1" hangingPunct="1"/>
            <a:r>
              <a:rPr lang="en-GB" altLang="en-US" sz="2700" b="1">
                <a:solidFill>
                  <a:srgbClr val="F013AF"/>
                </a:solidFill>
              </a:rPr>
              <a:t>Comprehend</a:t>
            </a:r>
          </a:p>
          <a:p>
            <a:pPr eaLnBrk="1" hangingPunct="1"/>
            <a:r>
              <a:rPr lang="en-GB" altLang="en-US" sz="2700" b="1">
                <a:solidFill>
                  <a:srgbClr val="F013AF"/>
                </a:solidFill>
              </a:rPr>
              <a:t>Self-dictation</a:t>
            </a:r>
          </a:p>
          <a:p>
            <a:pPr eaLnBrk="1" hangingPunct="1"/>
            <a:r>
              <a:rPr lang="en-GB" altLang="en-US" sz="2700" b="1">
                <a:solidFill>
                  <a:srgbClr val="F013AF"/>
                </a:solidFill>
              </a:rPr>
              <a:t>Convert to joined writing</a:t>
            </a:r>
          </a:p>
          <a:p>
            <a:pPr eaLnBrk="1" hangingPunct="1"/>
            <a:r>
              <a:rPr lang="en-GB" altLang="en-US" sz="2700" b="1">
                <a:solidFill>
                  <a:srgbClr val="F013AF"/>
                </a:solidFill>
              </a:rPr>
              <a:t>Write extension sentence</a:t>
            </a:r>
          </a:p>
          <a:p>
            <a:pPr eaLnBrk="1" hangingPunct="1"/>
            <a:r>
              <a:rPr lang="en-GB" altLang="en-US" sz="2700" b="1">
                <a:solidFill>
                  <a:srgbClr val="F013AF"/>
                </a:solidFill>
              </a:rPr>
              <a:t>Illustrate</a:t>
            </a:r>
          </a:p>
          <a:p>
            <a:pPr eaLnBrk="1" hangingPunct="1"/>
            <a:r>
              <a:rPr lang="en-GB" altLang="en-US" sz="2700" b="1">
                <a:solidFill>
                  <a:srgbClr val="F013AF"/>
                </a:solidFill>
              </a:rPr>
              <a:t>Periodic teacher dictation</a:t>
            </a:r>
          </a:p>
          <a:p>
            <a:pPr eaLnBrk="1" hangingPunct="1"/>
            <a:endParaRPr lang="en-GB" altLang="en-US">
              <a:solidFill>
                <a:srgbClr val="C00000"/>
              </a:solidFill>
            </a:endParaRPr>
          </a:p>
          <a:p>
            <a:pPr eaLnBrk="1" hangingPunct="1"/>
            <a:endParaRPr lang="en-GB" altLang="en-US">
              <a:solidFill>
                <a:srgbClr val="C00000"/>
              </a:solidFill>
            </a:endParaRPr>
          </a:p>
        </p:txBody>
      </p:sp>
      <p:pic>
        <p:nvPicPr>
          <p:cNvPr id="96260" name="Picture 2" descr="C:\Users\Beddoess\Desktop\cumulative texts.PNG">
            <a:extLst>
              <a:ext uri="{FF2B5EF4-FFF2-40B4-BE49-F238E27FC236}">
                <a16:creationId xmlns:a16="http://schemas.microsoft.com/office/drawing/2014/main" id="{D3B5F33A-7886-46D4-8A64-ADFC8EA07420}"/>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289550" y="1600200"/>
            <a:ext cx="2881313" cy="4205288"/>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8306" name="Content Placeholder 2">
            <a:extLst>
              <a:ext uri="{FF2B5EF4-FFF2-40B4-BE49-F238E27FC236}">
                <a16:creationId xmlns:a16="http://schemas.microsoft.com/office/drawing/2014/main" id="{8303EBB3-EAC4-4975-AC21-F244504300C7}"/>
              </a:ext>
            </a:extLst>
          </p:cNvPr>
          <p:cNvSpPr>
            <a:spLocks noGrp="1"/>
          </p:cNvSpPr>
          <p:nvPr>
            <p:ph idx="1"/>
          </p:nvPr>
        </p:nvSpPr>
        <p:spPr>
          <a:xfrm>
            <a:off x="457200" y="631825"/>
            <a:ext cx="8229600" cy="5840413"/>
          </a:xfrm>
        </p:spPr>
        <p:txBody>
          <a:bodyPr/>
          <a:lstStyle/>
          <a:p>
            <a:pPr eaLnBrk="1" hangingPunct="1"/>
            <a:r>
              <a:rPr lang="en-GB" altLang="en-US" sz="4000" b="1">
                <a:solidFill>
                  <a:srgbClr val="FF0000"/>
                </a:solidFill>
              </a:rPr>
              <a:t>Extension</a:t>
            </a:r>
            <a:r>
              <a:rPr lang="en-GB" altLang="en-US" sz="4000" b="1">
                <a:solidFill>
                  <a:srgbClr val="002060"/>
                </a:solidFill>
              </a:rPr>
              <a:t> activities are </a:t>
            </a:r>
            <a:r>
              <a:rPr lang="en-GB" altLang="en-US" sz="4000" b="1">
                <a:solidFill>
                  <a:srgbClr val="FF0000"/>
                </a:solidFill>
              </a:rPr>
              <a:t>always </a:t>
            </a:r>
            <a:r>
              <a:rPr lang="en-GB" altLang="en-US" sz="4000" b="1">
                <a:solidFill>
                  <a:srgbClr val="002060"/>
                </a:solidFill>
              </a:rPr>
              <a:t>provided  </a:t>
            </a:r>
          </a:p>
          <a:p>
            <a:pPr eaLnBrk="1" hangingPunct="1"/>
            <a:endParaRPr lang="en-GB" altLang="en-US" sz="4000" b="1">
              <a:solidFill>
                <a:srgbClr val="002060"/>
              </a:solidFill>
            </a:endParaRPr>
          </a:p>
          <a:p>
            <a:pPr eaLnBrk="1" hangingPunct="1"/>
            <a:r>
              <a:rPr lang="en-GB" altLang="en-US" sz="4000" b="1">
                <a:solidFill>
                  <a:srgbClr val="002060"/>
                </a:solidFill>
              </a:rPr>
              <a:t>Different levels of </a:t>
            </a:r>
            <a:r>
              <a:rPr lang="en-GB" altLang="en-US" sz="4000" b="1">
                <a:solidFill>
                  <a:srgbClr val="FF0000"/>
                </a:solidFill>
              </a:rPr>
              <a:t>support</a:t>
            </a:r>
          </a:p>
          <a:p>
            <a:pPr eaLnBrk="1" hangingPunct="1"/>
            <a:endParaRPr lang="en-GB" altLang="en-US" sz="4000" b="1">
              <a:solidFill>
                <a:srgbClr val="002060"/>
              </a:solidFill>
            </a:endParaRPr>
          </a:p>
          <a:p>
            <a:pPr eaLnBrk="1" hangingPunct="1"/>
            <a:r>
              <a:rPr lang="en-GB" altLang="en-US" sz="4000" b="1">
                <a:solidFill>
                  <a:srgbClr val="002060"/>
                </a:solidFill>
              </a:rPr>
              <a:t>Some learners may require </a:t>
            </a:r>
            <a:r>
              <a:rPr lang="en-GB" altLang="en-US" sz="4000" b="1">
                <a:solidFill>
                  <a:srgbClr val="FF0000"/>
                </a:solidFill>
              </a:rPr>
              <a:t>additional time </a:t>
            </a:r>
            <a:r>
              <a:rPr lang="en-GB" altLang="en-US" sz="4000" b="1">
                <a:solidFill>
                  <a:srgbClr val="002060"/>
                </a:solidFill>
              </a:rPr>
              <a:t>and</a:t>
            </a:r>
            <a:r>
              <a:rPr lang="en-GB" altLang="en-US" sz="4000" b="1">
                <a:solidFill>
                  <a:srgbClr val="FF0000"/>
                </a:solidFill>
              </a:rPr>
              <a:t> </a:t>
            </a:r>
            <a:r>
              <a:rPr lang="en-GB" altLang="en-US" sz="4000" b="1">
                <a:solidFill>
                  <a:srgbClr val="002060"/>
                </a:solidFill>
              </a:rPr>
              <a:t>more</a:t>
            </a:r>
            <a:br>
              <a:rPr lang="en-GB" altLang="en-US" sz="4000" b="1">
                <a:solidFill>
                  <a:srgbClr val="FF0000"/>
                </a:solidFill>
              </a:rPr>
            </a:br>
            <a:r>
              <a:rPr lang="en-GB" altLang="en-US" sz="4000" b="1">
                <a:solidFill>
                  <a:srgbClr val="FF0000"/>
                </a:solidFill>
              </a:rPr>
              <a:t>‘little and often’ </a:t>
            </a:r>
            <a:r>
              <a:rPr lang="en-GB" altLang="en-US" sz="4000" b="1">
                <a:solidFill>
                  <a:srgbClr val="002060"/>
                </a:solidFill>
              </a:rPr>
              <a:t>practice</a:t>
            </a:r>
          </a:p>
          <a:p>
            <a:pPr eaLnBrk="1" hangingPunct="1"/>
            <a:endParaRPr lang="en-GB" altLang="en-US" sz="2800">
              <a:solidFill>
                <a:srgbClr val="002060"/>
              </a:solidFill>
            </a:endParaRPr>
          </a:p>
          <a:p>
            <a:pPr eaLnBrk="1" hangingPunct="1">
              <a:buFont typeface="Arial" panose="020B0604020202020204" pitchFamily="34" charset="0"/>
              <a:buNone/>
            </a:pPr>
            <a:r>
              <a:rPr lang="en-GB" altLang="en-US" sz="2800">
                <a:solidFill>
                  <a:srgbClr val="002060"/>
                </a:solidFill>
              </a:rPr>
              <a:t> </a:t>
            </a:r>
            <a:endParaRPr lang="en-GB" altLang="en-US" sz="2800" b="1">
              <a:solidFill>
                <a:srgbClr val="002060"/>
              </a:solidFill>
            </a:endParaRPr>
          </a:p>
        </p:txBody>
      </p:sp>
      <p:pic>
        <p:nvPicPr>
          <p:cNvPr id="98307" name="Picture 2" descr="C:\Users\Debbie\AppData\Local\Microsoft\Windows\Temporary Internet Files\Content.IE5\NGDN8TEB\MC900433842[1].png">
            <a:extLst>
              <a:ext uri="{FF2B5EF4-FFF2-40B4-BE49-F238E27FC236}">
                <a16:creationId xmlns:a16="http://schemas.microsoft.com/office/drawing/2014/main" id="{8FD31BE4-EBBE-40DF-A27F-AFDE99F99BF2}"/>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6696075" y="3429000"/>
            <a:ext cx="1828800"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632606-CD4D-4921-86EE-76C79EDDC345}"/>
              </a:ext>
            </a:extLst>
          </p:cNvPr>
          <p:cNvSpPr>
            <a:spLocks noGrp="1"/>
          </p:cNvSpPr>
          <p:nvPr>
            <p:ph type="title"/>
          </p:nvPr>
        </p:nvSpPr>
        <p:spPr/>
        <p:txBody>
          <a:bodyPr/>
          <a:lstStyle/>
          <a:p>
            <a:pPr algn="ctr">
              <a:defRPr/>
            </a:pPr>
            <a:r>
              <a:rPr lang="en-GB" sz="4800" b="1" dirty="0">
                <a:solidFill>
                  <a:schemeClr val="accent5">
                    <a:lumMod val="75000"/>
                  </a:schemeClr>
                </a:solidFill>
              </a:rPr>
              <a:t>The school’s bookbag routine</a:t>
            </a:r>
          </a:p>
        </p:txBody>
      </p:sp>
      <p:sp>
        <p:nvSpPr>
          <p:cNvPr id="100355" name="TextBox 3">
            <a:extLst>
              <a:ext uri="{FF2B5EF4-FFF2-40B4-BE49-F238E27FC236}">
                <a16:creationId xmlns:a16="http://schemas.microsoft.com/office/drawing/2014/main" id="{1697BF2F-8C15-42CC-9EF3-DB3697CC5A19}"/>
              </a:ext>
            </a:extLst>
          </p:cNvPr>
          <p:cNvSpPr txBox="1">
            <a:spLocks noChangeArrowheads="1"/>
          </p:cNvSpPr>
          <p:nvPr/>
        </p:nvSpPr>
        <p:spPr bwMode="auto">
          <a:xfrm>
            <a:off x="2832100" y="1231900"/>
            <a:ext cx="5600700" cy="4832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2"/>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2"/>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2"/>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2"/>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2"/>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Calibri" panose="020F0502020204030204" pitchFamily="34" charset="0"/>
              </a:defRPr>
            </a:lvl9pPr>
          </a:lstStyle>
          <a:p>
            <a:pPr eaLnBrk="1" hangingPunct="1">
              <a:spcBef>
                <a:spcPct val="0"/>
              </a:spcBef>
              <a:buFontTx/>
              <a:buNone/>
            </a:pPr>
            <a:r>
              <a:rPr lang="en-GB" altLang="en-US" sz="2800" b="1">
                <a:solidFill>
                  <a:srgbClr val="FF0000"/>
                </a:solidFill>
                <a:latin typeface="Arial" panose="020B0604020202020204" pitchFamily="34" charset="0"/>
              </a:rPr>
              <a:t>The </a:t>
            </a:r>
            <a:r>
              <a:rPr lang="en-GB" altLang="en-US" sz="2800" b="1">
                <a:solidFill>
                  <a:srgbClr val="002060"/>
                </a:solidFill>
                <a:latin typeface="Arial" panose="020B0604020202020204" pitchFamily="34" charset="0"/>
              </a:rPr>
              <a:t>paper-based resources</a:t>
            </a:r>
          </a:p>
          <a:p>
            <a:pPr eaLnBrk="1" hangingPunct="1">
              <a:spcBef>
                <a:spcPct val="0"/>
              </a:spcBef>
              <a:buFontTx/>
              <a:buNone/>
            </a:pPr>
            <a:r>
              <a:rPr lang="en-GB" altLang="en-US" sz="2800" b="1">
                <a:solidFill>
                  <a:srgbClr val="FF0000"/>
                </a:solidFill>
                <a:latin typeface="Arial" panose="020B0604020202020204" pitchFamily="34" charset="0"/>
              </a:rPr>
              <a:t>are constantly added to </a:t>
            </a:r>
            <a:br>
              <a:rPr lang="en-GB" altLang="en-US" sz="2800" b="1">
                <a:solidFill>
                  <a:srgbClr val="FF0000"/>
                </a:solidFill>
                <a:latin typeface="Arial" panose="020B0604020202020204" pitchFamily="34" charset="0"/>
              </a:rPr>
            </a:br>
            <a:r>
              <a:rPr lang="en-GB" altLang="en-US" sz="2800" b="1">
                <a:solidFill>
                  <a:srgbClr val="FF0000"/>
                </a:solidFill>
                <a:latin typeface="Arial" panose="020B0604020202020204" pitchFamily="34" charset="0"/>
              </a:rPr>
              <a:t>your child’s </a:t>
            </a:r>
            <a:r>
              <a:rPr lang="en-GB" altLang="en-US" sz="2800" b="1">
                <a:solidFill>
                  <a:srgbClr val="0070C0"/>
                </a:solidFill>
                <a:latin typeface="Arial" panose="020B0604020202020204" pitchFamily="34" charset="0"/>
              </a:rPr>
              <a:t>phonics folder </a:t>
            </a:r>
          </a:p>
          <a:p>
            <a:pPr eaLnBrk="1" hangingPunct="1">
              <a:spcBef>
                <a:spcPct val="0"/>
              </a:spcBef>
              <a:buFontTx/>
              <a:buNone/>
            </a:pPr>
            <a:r>
              <a:rPr lang="en-GB" altLang="en-US" sz="2800" b="1">
                <a:solidFill>
                  <a:srgbClr val="FF0000"/>
                </a:solidFill>
                <a:latin typeface="Arial" panose="020B0604020202020204" pitchFamily="34" charset="0"/>
              </a:rPr>
              <a:t>for the bookbag routine.</a:t>
            </a:r>
          </a:p>
          <a:p>
            <a:pPr eaLnBrk="1" hangingPunct="1">
              <a:spcBef>
                <a:spcPct val="0"/>
              </a:spcBef>
              <a:buFontTx/>
              <a:buNone/>
            </a:pPr>
            <a:endParaRPr lang="en-GB" altLang="en-US" sz="2800" b="1">
              <a:solidFill>
                <a:srgbClr val="FF0000"/>
              </a:solidFill>
              <a:latin typeface="Arial" panose="020B0604020202020204" pitchFamily="34" charset="0"/>
            </a:endParaRPr>
          </a:p>
          <a:p>
            <a:pPr eaLnBrk="1" hangingPunct="1">
              <a:spcBef>
                <a:spcPct val="0"/>
              </a:spcBef>
              <a:buFontTx/>
              <a:buNone/>
            </a:pPr>
            <a:r>
              <a:rPr lang="en-GB" altLang="en-US" sz="2800" b="1">
                <a:solidFill>
                  <a:srgbClr val="0070C0"/>
                </a:solidFill>
                <a:latin typeface="Arial" panose="020B0604020202020204" pitchFamily="34" charset="0"/>
              </a:rPr>
              <a:t>Parents can then see and </a:t>
            </a:r>
          </a:p>
          <a:p>
            <a:pPr eaLnBrk="1" hangingPunct="1">
              <a:spcBef>
                <a:spcPct val="0"/>
              </a:spcBef>
              <a:buFontTx/>
              <a:buNone/>
            </a:pPr>
            <a:r>
              <a:rPr lang="en-GB" altLang="en-US" sz="2800" b="1">
                <a:solidFill>
                  <a:srgbClr val="0070C0"/>
                </a:solidFill>
                <a:latin typeface="Arial" panose="020B0604020202020204" pitchFamily="34" charset="0"/>
              </a:rPr>
              <a:t>support some of the phonics </a:t>
            </a:r>
          </a:p>
          <a:p>
            <a:pPr eaLnBrk="1" hangingPunct="1">
              <a:spcBef>
                <a:spcPct val="0"/>
              </a:spcBef>
              <a:buFontTx/>
              <a:buNone/>
            </a:pPr>
            <a:r>
              <a:rPr lang="en-GB" altLang="en-US" sz="2800" b="1">
                <a:solidFill>
                  <a:srgbClr val="0070C0"/>
                </a:solidFill>
                <a:latin typeface="Arial" panose="020B0604020202020204" pitchFamily="34" charset="0"/>
              </a:rPr>
              <a:t>work that takes place in school.</a:t>
            </a:r>
          </a:p>
          <a:p>
            <a:pPr eaLnBrk="1" hangingPunct="1">
              <a:spcBef>
                <a:spcPct val="0"/>
              </a:spcBef>
              <a:buFontTx/>
              <a:buNone/>
            </a:pPr>
            <a:endParaRPr lang="en-GB" altLang="en-US" sz="2800" b="1">
              <a:solidFill>
                <a:srgbClr val="0070C0"/>
              </a:solidFill>
              <a:latin typeface="Arial" panose="020B0604020202020204" pitchFamily="34" charset="0"/>
            </a:endParaRPr>
          </a:p>
          <a:p>
            <a:pPr eaLnBrk="1" hangingPunct="1">
              <a:spcBef>
                <a:spcPct val="0"/>
              </a:spcBef>
              <a:buFontTx/>
              <a:buNone/>
            </a:pPr>
            <a:r>
              <a:rPr lang="en-GB" altLang="en-US" sz="2800" b="1">
                <a:solidFill>
                  <a:srgbClr val="0070C0"/>
                </a:solidFill>
                <a:latin typeface="Arial" panose="020B0604020202020204" pitchFamily="34" charset="0"/>
              </a:rPr>
              <a:t>Please ‘take an interest’ and</a:t>
            </a:r>
          </a:p>
          <a:p>
            <a:pPr eaLnBrk="1" hangingPunct="1">
              <a:spcBef>
                <a:spcPct val="0"/>
              </a:spcBef>
              <a:buFontTx/>
              <a:buNone/>
            </a:pPr>
            <a:r>
              <a:rPr lang="en-GB" altLang="en-US" sz="2800" b="1">
                <a:solidFill>
                  <a:srgbClr val="0070C0"/>
                </a:solidFill>
                <a:latin typeface="Arial" panose="020B0604020202020204" pitchFamily="34" charset="0"/>
              </a:rPr>
              <a:t>repeat activities at home.</a:t>
            </a:r>
          </a:p>
        </p:txBody>
      </p:sp>
      <p:pic>
        <p:nvPicPr>
          <p:cNvPr id="100356" name="Picture 3" descr="C:\Users\Debbie\AppData\Local\Microsoft\Windows\Temporary Internet Files\Content.IE5\IV02MHID\MC900325638[1].wmf">
            <a:extLst>
              <a:ext uri="{FF2B5EF4-FFF2-40B4-BE49-F238E27FC236}">
                <a16:creationId xmlns:a16="http://schemas.microsoft.com/office/drawing/2014/main" id="{6C3AF034-04C0-4810-ACC1-8ED195684C45}"/>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711200" y="2270125"/>
            <a:ext cx="1814513" cy="2068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2402" name="Content Placeholder 2">
            <a:extLst>
              <a:ext uri="{FF2B5EF4-FFF2-40B4-BE49-F238E27FC236}">
                <a16:creationId xmlns:a16="http://schemas.microsoft.com/office/drawing/2014/main" id="{E57D1D54-4E33-4666-9375-15CA8E28C284}"/>
              </a:ext>
            </a:extLst>
          </p:cNvPr>
          <p:cNvSpPr>
            <a:spLocks noGrp="1"/>
          </p:cNvSpPr>
          <p:nvPr>
            <p:ph idx="1"/>
          </p:nvPr>
        </p:nvSpPr>
        <p:spPr>
          <a:xfrm>
            <a:off x="457200" y="457200"/>
            <a:ext cx="8229600" cy="5829300"/>
          </a:xfrm>
        </p:spPr>
        <p:txBody>
          <a:bodyPr/>
          <a:lstStyle/>
          <a:p>
            <a:pPr marL="0" indent="0" eaLnBrk="1" hangingPunct="1">
              <a:buFont typeface="Arial" panose="020B0604020202020204" pitchFamily="34" charset="0"/>
              <a:buNone/>
            </a:pPr>
            <a:r>
              <a:rPr lang="en-GB" altLang="en-US" sz="2400" b="1">
                <a:solidFill>
                  <a:srgbClr val="FF0000"/>
                </a:solidFill>
              </a:rPr>
              <a:t>How</a:t>
            </a:r>
            <a:r>
              <a:rPr lang="en-GB" altLang="en-US" sz="2400" b="1">
                <a:solidFill>
                  <a:srgbClr val="002060"/>
                </a:solidFill>
              </a:rPr>
              <a:t> the adult </a:t>
            </a:r>
            <a:r>
              <a:rPr lang="en-GB" altLang="en-US" sz="2400" b="1">
                <a:solidFill>
                  <a:srgbClr val="FF0000"/>
                </a:solidFill>
              </a:rPr>
              <a:t>supports</a:t>
            </a:r>
            <a:r>
              <a:rPr lang="en-GB" altLang="en-US" sz="2400" b="1">
                <a:solidFill>
                  <a:srgbClr val="002060"/>
                </a:solidFill>
              </a:rPr>
              <a:t> the learner to read is very important...</a:t>
            </a:r>
          </a:p>
          <a:p>
            <a:pPr marL="0" indent="0" eaLnBrk="1" hangingPunct="1">
              <a:buFont typeface="Arial" panose="020B0604020202020204" pitchFamily="34" charset="0"/>
              <a:buNone/>
            </a:pPr>
            <a:endParaRPr lang="en-GB" altLang="en-US" sz="2400">
              <a:solidFill>
                <a:srgbClr val="002060"/>
              </a:solidFill>
            </a:endParaRPr>
          </a:p>
          <a:p>
            <a:pPr marL="0" indent="0" eaLnBrk="1" hangingPunct="1">
              <a:buFont typeface="Arial" panose="020B0604020202020204" pitchFamily="34" charset="0"/>
              <a:buNone/>
            </a:pPr>
            <a:r>
              <a:rPr lang="en-GB" altLang="en-US" sz="2400" b="1">
                <a:solidFill>
                  <a:srgbClr val="F013AF"/>
                </a:solidFill>
              </a:rPr>
              <a:t>1. Tell the learner the code: </a:t>
            </a:r>
          </a:p>
          <a:p>
            <a:pPr marL="0" indent="0" eaLnBrk="1" hangingPunct="1">
              <a:buFont typeface="Arial" panose="020B0604020202020204" pitchFamily="34" charset="0"/>
              <a:buNone/>
            </a:pPr>
            <a:r>
              <a:rPr lang="en-GB" altLang="en-US" sz="2400">
                <a:solidFill>
                  <a:schemeClr val="tx1"/>
                </a:solidFill>
              </a:rPr>
              <a:t>str</a:t>
            </a:r>
            <a:r>
              <a:rPr lang="en-GB" altLang="en-US" sz="2400" b="1" u="sng">
                <a:solidFill>
                  <a:schemeClr val="tx1"/>
                </a:solidFill>
              </a:rPr>
              <a:t>aigh</a:t>
            </a:r>
            <a:r>
              <a:rPr lang="en-GB" altLang="en-US" sz="2400">
                <a:solidFill>
                  <a:schemeClr val="tx1"/>
                </a:solidFill>
              </a:rPr>
              <a:t>t  </a:t>
            </a:r>
            <a:r>
              <a:rPr lang="en-GB" altLang="en-US" sz="2400"/>
              <a:t>            </a:t>
            </a:r>
            <a:r>
              <a:rPr lang="en-GB" altLang="en-US" sz="2400" b="1"/>
              <a:t>In </a:t>
            </a:r>
            <a:r>
              <a:rPr lang="en-GB" altLang="en-US" sz="2400" b="1" i="1">
                <a:solidFill>
                  <a:srgbClr val="F013AF"/>
                </a:solidFill>
              </a:rPr>
              <a:t>this</a:t>
            </a:r>
            <a:r>
              <a:rPr lang="en-GB" altLang="en-US" sz="2400" b="1"/>
              <a:t> word, </a:t>
            </a:r>
            <a:r>
              <a:rPr lang="en-GB" altLang="en-US" sz="2400" b="1" i="1">
                <a:solidFill>
                  <a:srgbClr val="F013AF"/>
                </a:solidFill>
              </a:rPr>
              <a:t>these</a:t>
            </a:r>
            <a:r>
              <a:rPr lang="en-GB" altLang="en-US" sz="2400" b="1"/>
              <a:t> letters </a:t>
            </a:r>
          </a:p>
          <a:p>
            <a:pPr marL="0" indent="0" eaLnBrk="1" hangingPunct="1">
              <a:buFont typeface="Arial" panose="020B0604020202020204" pitchFamily="34" charset="0"/>
              <a:buNone/>
            </a:pPr>
            <a:r>
              <a:rPr lang="en-GB" altLang="en-US" sz="2400" b="1">
                <a:solidFill>
                  <a:srgbClr val="FF0000"/>
                </a:solidFill>
              </a:rPr>
              <a:t>                                   </a:t>
            </a:r>
            <a:r>
              <a:rPr lang="en-GB" altLang="en-US" sz="2400" b="1" u="sng">
                <a:solidFill>
                  <a:srgbClr val="FF0000"/>
                </a:solidFill>
              </a:rPr>
              <a:t>are code for</a:t>
            </a:r>
            <a:r>
              <a:rPr lang="en-GB" altLang="en-US" sz="2400" b="1">
                <a:solidFill>
                  <a:srgbClr val="FF0000"/>
                </a:solidFill>
              </a:rPr>
              <a:t>       </a:t>
            </a:r>
            <a:r>
              <a:rPr lang="en-GB" altLang="en-US" sz="2400" b="1"/>
              <a:t>/</a:t>
            </a:r>
            <a:r>
              <a:rPr lang="en-GB" altLang="en-US" sz="2400" b="1">
                <a:solidFill>
                  <a:srgbClr val="FF0000"/>
                </a:solidFill>
              </a:rPr>
              <a:t>ai</a:t>
            </a:r>
            <a:r>
              <a:rPr lang="en-GB" altLang="en-US" sz="2400" b="1"/>
              <a:t>/. </a:t>
            </a:r>
          </a:p>
          <a:p>
            <a:pPr marL="0" indent="0" eaLnBrk="1" hangingPunct="1">
              <a:buFont typeface="Arial" panose="020B0604020202020204" pitchFamily="34" charset="0"/>
              <a:buNone/>
            </a:pPr>
            <a:endParaRPr lang="en-GB" altLang="en-US" sz="2400"/>
          </a:p>
          <a:p>
            <a:pPr marL="0" indent="0" eaLnBrk="1" hangingPunct="1">
              <a:buFont typeface="Arial" panose="020B0604020202020204" pitchFamily="34" charset="0"/>
              <a:buNone/>
            </a:pPr>
            <a:endParaRPr lang="en-GB" altLang="en-US" sz="2400"/>
          </a:p>
          <a:p>
            <a:pPr marL="0" indent="0" eaLnBrk="1" hangingPunct="1">
              <a:buFont typeface="Arial" panose="020B0604020202020204" pitchFamily="34" charset="0"/>
              <a:buNone/>
            </a:pPr>
            <a:endParaRPr lang="en-GB" altLang="en-US" sz="2400"/>
          </a:p>
        </p:txBody>
      </p:sp>
      <p:pic>
        <p:nvPicPr>
          <p:cNvPr id="102403" name="Picture 2" descr="pointing_finger.jpg">
            <a:extLst>
              <a:ext uri="{FF2B5EF4-FFF2-40B4-BE49-F238E27FC236}">
                <a16:creationId xmlns:a16="http://schemas.microsoft.com/office/drawing/2014/main" id="{7B04E839-5C84-4B75-813F-AFB2700B6E38}"/>
              </a:ext>
            </a:extLst>
          </p:cNvPr>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1065213" y="2185988"/>
            <a:ext cx="1273175" cy="1522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a:extLst>
              <a:ext uri="{FF2B5EF4-FFF2-40B4-BE49-F238E27FC236}">
                <a16:creationId xmlns:a16="http://schemas.microsoft.com/office/drawing/2014/main" id="{72F11AF4-CEE9-4A61-AE16-4530880E9F5D}"/>
              </a:ext>
            </a:extLst>
          </p:cNvPr>
          <p:cNvSpPr txBox="1"/>
          <p:nvPr/>
        </p:nvSpPr>
        <p:spPr>
          <a:xfrm>
            <a:off x="457200" y="3794125"/>
            <a:ext cx="7772400" cy="1938338"/>
          </a:xfrm>
          <a:prstGeom prst="rect">
            <a:avLst/>
          </a:prstGeom>
          <a:noFill/>
        </p:spPr>
        <p:txBody>
          <a:bodyPr>
            <a:spAutoFit/>
          </a:bodyPr>
          <a:lstStyle/>
          <a:p>
            <a:pPr marL="742950" indent="-742950" eaLnBrk="1" hangingPunct="1">
              <a:defRPr/>
            </a:pPr>
            <a:r>
              <a:rPr lang="en-GB" sz="2400" b="1" dirty="0">
                <a:solidFill>
                  <a:srgbClr val="F013AF"/>
                </a:solidFill>
                <a:latin typeface="+mn-lt"/>
                <a:cs typeface="+mn-cs"/>
              </a:rPr>
              <a:t>2. Alternatively, </a:t>
            </a:r>
            <a:r>
              <a:rPr lang="en-GB" sz="2400" b="1" dirty="0">
                <a:solidFill>
                  <a:srgbClr val="002060"/>
                </a:solidFill>
                <a:latin typeface="+mn-lt"/>
                <a:cs typeface="+mn-cs"/>
              </a:rPr>
              <a:t>model </a:t>
            </a:r>
            <a:r>
              <a:rPr lang="en-GB" sz="2400" b="1" dirty="0">
                <a:solidFill>
                  <a:srgbClr val="F013AF"/>
                </a:solidFill>
                <a:latin typeface="+mn-lt"/>
                <a:cs typeface="+mn-cs"/>
              </a:rPr>
              <a:t>the sounding out and blending of</a:t>
            </a:r>
          </a:p>
          <a:p>
            <a:pPr marL="742950" indent="-742950" eaLnBrk="1" hangingPunct="1">
              <a:defRPr/>
            </a:pPr>
            <a:r>
              <a:rPr lang="en-GB" sz="2400" b="1" dirty="0">
                <a:solidFill>
                  <a:srgbClr val="F013AF"/>
                </a:solidFill>
                <a:latin typeface="+mn-lt"/>
                <a:cs typeface="+mn-cs"/>
              </a:rPr>
              <a:t>the word to the learner.</a:t>
            </a:r>
          </a:p>
          <a:p>
            <a:pPr marL="742950" indent="-742950" eaLnBrk="1" hangingPunct="1">
              <a:buFont typeface="+mj-lt"/>
              <a:buAutoNum type="arabicPeriod"/>
              <a:defRPr/>
            </a:pPr>
            <a:endParaRPr lang="en-GB" sz="2400" b="1" dirty="0">
              <a:solidFill>
                <a:srgbClr val="F013AF"/>
              </a:solidFill>
              <a:latin typeface="+mn-lt"/>
              <a:cs typeface="+mn-cs"/>
            </a:endParaRPr>
          </a:p>
          <a:p>
            <a:pPr eaLnBrk="1" hangingPunct="1">
              <a:defRPr/>
            </a:pPr>
            <a:r>
              <a:rPr lang="en-GB" sz="2400" b="1" dirty="0">
                <a:solidFill>
                  <a:srgbClr val="F013AF"/>
                </a:solidFill>
                <a:latin typeface="+mn-lt"/>
                <a:cs typeface="+mn-cs"/>
              </a:rPr>
              <a:t>3. Or simply </a:t>
            </a:r>
            <a:r>
              <a:rPr lang="en-GB" sz="2400" b="1" dirty="0">
                <a:solidFill>
                  <a:srgbClr val="002060"/>
                </a:solidFill>
                <a:latin typeface="+mn-lt"/>
                <a:cs typeface="+mn-cs"/>
              </a:rPr>
              <a:t>tell the learner </a:t>
            </a:r>
            <a:r>
              <a:rPr lang="en-GB" sz="2400" b="1" dirty="0">
                <a:solidFill>
                  <a:srgbClr val="F013AF"/>
                </a:solidFill>
                <a:latin typeface="+mn-lt"/>
                <a:cs typeface="+mn-cs"/>
              </a:rPr>
              <a:t>the words which are proving</a:t>
            </a:r>
          </a:p>
          <a:p>
            <a:pPr eaLnBrk="1" hangingPunct="1">
              <a:defRPr/>
            </a:pPr>
            <a:r>
              <a:rPr lang="en-GB" sz="2400" b="1" dirty="0">
                <a:solidFill>
                  <a:srgbClr val="F013AF"/>
                </a:solidFill>
                <a:latin typeface="+mn-lt"/>
                <a:cs typeface="+mn-cs"/>
              </a:rPr>
              <a:t>too difficult.</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19137" name="Content Placeholder 2">
            <a:extLst>
              <a:ext uri="{FF2B5EF4-FFF2-40B4-BE49-F238E27FC236}">
                <a16:creationId xmlns:a16="http://schemas.microsoft.com/office/drawing/2014/main" id="{A92ED956-A830-4705-ADBE-FC05BAF9C6E6}"/>
              </a:ext>
            </a:extLst>
          </p:cNvPr>
          <p:cNvSpPr>
            <a:spLocks noGrp="1"/>
          </p:cNvSpPr>
          <p:nvPr>
            <p:ph idx="1"/>
          </p:nvPr>
        </p:nvSpPr>
        <p:spPr>
          <a:xfrm>
            <a:off x="2754313" y="768350"/>
            <a:ext cx="5429250" cy="763588"/>
          </a:xfrm>
        </p:spPr>
        <p:txBody>
          <a:bodyPr/>
          <a:lstStyle/>
          <a:p>
            <a:pPr marL="0" indent="0" eaLnBrk="1" hangingPunct="1">
              <a:buFont typeface="Arial" charset="0"/>
              <a:buNone/>
              <a:defRPr/>
            </a:pPr>
            <a:r>
              <a:rPr lang="en-GB" sz="4000" b="1" dirty="0">
                <a:solidFill>
                  <a:schemeClr val="tx1"/>
                </a:solidFill>
              </a:rPr>
              <a:t>Sounds and letters book </a:t>
            </a:r>
          </a:p>
          <a:p>
            <a:pPr eaLnBrk="1" hangingPunct="1">
              <a:buFont typeface="Arial" charset="0"/>
              <a:buChar char="•"/>
              <a:defRPr/>
            </a:pPr>
            <a:endParaRPr lang="en-GB" sz="4000" b="1" dirty="0">
              <a:solidFill>
                <a:srgbClr val="002060"/>
              </a:solidFill>
            </a:endParaRPr>
          </a:p>
          <a:p>
            <a:pPr eaLnBrk="1" hangingPunct="1">
              <a:buFont typeface="Arial" charset="0"/>
              <a:buChar char="•"/>
              <a:defRPr/>
            </a:pPr>
            <a:endParaRPr lang="en-GB" sz="2800" dirty="0">
              <a:solidFill>
                <a:srgbClr val="002060"/>
              </a:solidFill>
            </a:endParaRPr>
          </a:p>
          <a:p>
            <a:pPr eaLnBrk="1" hangingPunct="1">
              <a:buFont typeface="Arial" charset="0"/>
              <a:buNone/>
              <a:defRPr/>
            </a:pPr>
            <a:r>
              <a:rPr lang="en-GB" sz="2800" dirty="0">
                <a:solidFill>
                  <a:srgbClr val="002060"/>
                </a:solidFill>
              </a:rPr>
              <a:t> </a:t>
            </a:r>
            <a:endParaRPr lang="en-GB" sz="2800" b="1" dirty="0">
              <a:solidFill>
                <a:srgbClr val="002060"/>
              </a:solidFill>
            </a:endParaRPr>
          </a:p>
        </p:txBody>
      </p:sp>
      <p:pic>
        <p:nvPicPr>
          <p:cNvPr id="104451" name="Picture 4" descr="Graphical user interface, application, calendar&#10;&#10;Description automatically generated">
            <a:extLst>
              <a:ext uri="{FF2B5EF4-FFF2-40B4-BE49-F238E27FC236}">
                <a16:creationId xmlns:a16="http://schemas.microsoft.com/office/drawing/2014/main" id="{7DA01FC8-9E9E-4D47-AA3D-18D495228F60}"/>
              </a:ext>
            </a:extLst>
          </p:cNvPr>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a:off x="457200" y="441325"/>
            <a:ext cx="1920875" cy="1690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4452" name="Picture 8" descr="A picture containing text, book, sign&#10;&#10;Description automatically generated">
            <a:extLst>
              <a:ext uri="{FF2B5EF4-FFF2-40B4-BE49-F238E27FC236}">
                <a16:creationId xmlns:a16="http://schemas.microsoft.com/office/drawing/2014/main" id="{AF373648-3EDC-457E-960D-C86456167795}"/>
              </a:ext>
            </a:extLst>
          </p:cNvPr>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bwMode="auto">
          <a:xfrm>
            <a:off x="479425" y="4502150"/>
            <a:ext cx="1920875" cy="186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4453" name="Picture 10" descr="Text&#10;&#10;Description automatically generated">
            <a:extLst>
              <a:ext uri="{FF2B5EF4-FFF2-40B4-BE49-F238E27FC236}">
                <a16:creationId xmlns:a16="http://schemas.microsoft.com/office/drawing/2014/main" id="{AF9AD032-650B-4B3F-AEC6-564E7A1F2031}"/>
              </a:ext>
            </a:extLst>
          </p:cNvPr>
          <p:cNvPicPr>
            <a:picLocks noChangeAspect="1"/>
          </p:cNvPicPr>
          <p:nvPr/>
        </p:nvPicPr>
        <p:blipFill>
          <a:blip r:embed="rId7" cstate="screen">
            <a:extLst>
              <a:ext uri="{28A0092B-C50C-407E-A947-70E740481C1C}">
                <a14:useLocalDpi xmlns:a14="http://schemas.microsoft.com/office/drawing/2010/main"/>
              </a:ext>
            </a:extLst>
          </a:blip>
          <a:srcRect/>
          <a:stretch>
            <a:fillRect/>
          </a:stretch>
        </p:blipFill>
        <p:spPr bwMode="auto">
          <a:xfrm>
            <a:off x="2506663" y="4502150"/>
            <a:ext cx="1920875" cy="1920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4454" name="Picture 12" descr="Text&#10;&#10;Description automatically generated">
            <a:extLst>
              <a:ext uri="{FF2B5EF4-FFF2-40B4-BE49-F238E27FC236}">
                <a16:creationId xmlns:a16="http://schemas.microsoft.com/office/drawing/2014/main" id="{1FBBB8B5-061E-439C-8819-75253C4AF046}"/>
              </a:ext>
            </a:extLst>
          </p:cNvPr>
          <p:cNvPicPr>
            <a:picLocks noChangeAspect="1"/>
          </p:cNvPicPr>
          <p:nvPr/>
        </p:nvPicPr>
        <p:blipFill>
          <a:blip r:embed="rId8" cstate="screen">
            <a:extLst>
              <a:ext uri="{28A0092B-C50C-407E-A947-70E740481C1C}">
                <a14:useLocalDpi xmlns:a14="http://schemas.microsoft.com/office/drawing/2010/main"/>
              </a:ext>
            </a:extLst>
          </a:blip>
          <a:srcRect/>
          <a:stretch>
            <a:fillRect/>
          </a:stretch>
        </p:blipFill>
        <p:spPr bwMode="auto">
          <a:xfrm>
            <a:off x="479425" y="2289175"/>
            <a:ext cx="1874838"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Content Placeholder 2">
            <a:extLst>
              <a:ext uri="{FF2B5EF4-FFF2-40B4-BE49-F238E27FC236}">
                <a16:creationId xmlns:a16="http://schemas.microsoft.com/office/drawing/2014/main" id="{292D8753-90D0-4E3E-92C5-49DE9FD8C001}"/>
              </a:ext>
            </a:extLst>
          </p:cNvPr>
          <p:cNvSpPr txBox="1">
            <a:spLocks/>
          </p:cNvSpPr>
          <p:nvPr/>
        </p:nvSpPr>
        <p:spPr bwMode="auto">
          <a:xfrm>
            <a:off x="4716463" y="2974975"/>
            <a:ext cx="3798887" cy="762000"/>
          </a:xfrm>
          <a:prstGeom prst="rect">
            <a:avLst/>
          </a:prstGeom>
          <a:noFill/>
          <a:ln w="9525">
            <a:noFill/>
            <a:miter lim="800000"/>
            <a:headEnd/>
            <a:tailEnd/>
          </a:ln>
        </p:spPr>
        <p:txBody>
          <a:bodyPr/>
          <a:lstStyle>
            <a:lvl1pPr marL="342900" indent="-342900" algn="l" defTabSz="457200" rtl="0" eaLnBrk="0" fontAlgn="base" hangingPunct="0">
              <a:spcBef>
                <a:spcPct val="20000"/>
              </a:spcBef>
              <a:spcAft>
                <a:spcPct val="0"/>
              </a:spcAft>
              <a:buFont typeface="Arial" charset="0"/>
              <a:buChar char="•"/>
              <a:defRPr sz="3200" kern="1200">
                <a:solidFill>
                  <a:schemeClr val="tx2"/>
                </a:solidFill>
                <a:latin typeface="+mn-lt"/>
                <a:ea typeface="+mn-ea"/>
                <a:cs typeface="+mn-cs"/>
              </a:defRPr>
            </a:lvl1pPr>
            <a:lvl2pPr marL="742950" indent="-285750" algn="l" defTabSz="457200" rtl="0" eaLnBrk="0" fontAlgn="base" hangingPunct="0">
              <a:spcBef>
                <a:spcPct val="20000"/>
              </a:spcBef>
              <a:spcAft>
                <a:spcPct val="0"/>
              </a:spcAft>
              <a:buFont typeface="Arial" charset="0"/>
              <a:buChar char="–"/>
              <a:defRPr sz="2800" kern="1200">
                <a:solidFill>
                  <a:schemeClr val="tx2"/>
                </a:solidFill>
                <a:latin typeface="+mn-lt"/>
                <a:ea typeface="+mn-ea"/>
                <a:cs typeface="+mn-cs"/>
              </a:defRPr>
            </a:lvl2pPr>
            <a:lvl3pPr marL="1143000" indent="-228600" algn="l" defTabSz="457200" rtl="0" eaLnBrk="0" fontAlgn="base" hangingPunct="0">
              <a:spcBef>
                <a:spcPct val="20000"/>
              </a:spcBef>
              <a:spcAft>
                <a:spcPct val="0"/>
              </a:spcAft>
              <a:buFont typeface="Arial" charset="0"/>
              <a:buChar char="•"/>
              <a:defRPr sz="2400" kern="1200">
                <a:solidFill>
                  <a:schemeClr val="tx2"/>
                </a:solidFill>
                <a:latin typeface="+mn-lt"/>
                <a:ea typeface="+mn-ea"/>
                <a:cs typeface="+mn-cs"/>
              </a:defRPr>
            </a:lvl3pPr>
            <a:lvl4pPr marL="1600200" indent="-228600" algn="l" defTabSz="457200" rtl="0" eaLnBrk="0" fontAlgn="base" hangingPunct="0">
              <a:spcBef>
                <a:spcPct val="20000"/>
              </a:spcBef>
              <a:spcAft>
                <a:spcPct val="0"/>
              </a:spcAft>
              <a:buFont typeface="Arial" charset="0"/>
              <a:buChar char="–"/>
              <a:defRPr sz="2000" kern="1200">
                <a:solidFill>
                  <a:schemeClr val="tx2"/>
                </a:solidFill>
                <a:latin typeface="+mn-lt"/>
                <a:ea typeface="+mn-ea"/>
                <a:cs typeface="+mn-cs"/>
              </a:defRPr>
            </a:lvl4pPr>
            <a:lvl5pPr marL="2057400" indent="-228600" algn="l" defTabSz="457200" rtl="0" eaLnBrk="0" fontAlgn="base" hangingPunct="0">
              <a:spcBef>
                <a:spcPct val="20000"/>
              </a:spcBef>
              <a:spcAft>
                <a:spcPct val="0"/>
              </a:spcAft>
              <a:buFont typeface="Arial" charset="0"/>
              <a:buChar char="»"/>
              <a:defRPr sz="2000" kern="1200">
                <a:solidFill>
                  <a:schemeClr val="tx2"/>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eaLnBrk="1" hangingPunct="1">
              <a:buFont typeface="Arial" charset="0"/>
              <a:buNone/>
              <a:defRPr/>
            </a:pPr>
            <a:r>
              <a:rPr lang="en-GB" sz="4000" b="1" dirty="0">
                <a:solidFill>
                  <a:schemeClr val="tx1"/>
                </a:solidFill>
              </a:rPr>
              <a:t>Decodable Texts</a:t>
            </a:r>
            <a:endParaRPr lang="en-GB" sz="4000" b="1" dirty="0">
              <a:solidFill>
                <a:srgbClr val="002060"/>
              </a:solidFill>
            </a:endParaRPr>
          </a:p>
          <a:p>
            <a:pPr eaLnBrk="1" hangingPunct="1">
              <a:defRPr/>
            </a:pPr>
            <a:endParaRPr lang="en-GB" sz="2800" dirty="0">
              <a:solidFill>
                <a:srgbClr val="002060"/>
              </a:solidFill>
            </a:endParaRPr>
          </a:p>
          <a:p>
            <a:pPr eaLnBrk="1" hangingPunct="1">
              <a:buFont typeface="Arial" charset="0"/>
              <a:buNone/>
              <a:defRPr/>
            </a:pPr>
            <a:r>
              <a:rPr lang="en-GB" sz="2800" dirty="0">
                <a:solidFill>
                  <a:srgbClr val="002060"/>
                </a:solidFill>
              </a:rPr>
              <a:t> </a:t>
            </a:r>
            <a:endParaRPr lang="en-GB" sz="2800" b="1" dirty="0">
              <a:solidFill>
                <a:srgbClr val="002060"/>
              </a:solidFill>
            </a:endParaRPr>
          </a:p>
        </p:txBody>
      </p:sp>
      <p:sp>
        <p:nvSpPr>
          <p:cNvPr id="17" name="Content Placeholder 2">
            <a:extLst>
              <a:ext uri="{FF2B5EF4-FFF2-40B4-BE49-F238E27FC236}">
                <a16:creationId xmlns:a16="http://schemas.microsoft.com/office/drawing/2014/main" id="{6051F35A-CEF0-4E9E-9613-EDDE5FCEEF8D}"/>
              </a:ext>
            </a:extLst>
          </p:cNvPr>
          <p:cNvSpPr txBox="1">
            <a:spLocks/>
          </p:cNvSpPr>
          <p:nvPr/>
        </p:nvSpPr>
        <p:spPr bwMode="auto">
          <a:xfrm>
            <a:off x="4716463" y="5054600"/>
            <a:ext cx="5719762" cy="763588"/>
          </a:xfrm>
          <a:prstGeom prst="rect">
            <a:avLst/>
          </a:prstGeom>
          <a:noFill/>
          <a:ln w="9525">
            <a:noFill/>
            <a:miter lim="800000"/>
            <a:headEnd/>
            <a:tailEnd/>
          </a:ln>
        </p:spPr>
        <p:txBody>
          <a:bodyPr/>
          <a:lstStyle>
            <a:lvl1pPr marL="342900" indent="-342900" algn="l" defTabSz="457200" rtl="0" eaLnBrk="0" fontAlgn="base" hangingPunct="0">
              <a:spcBef>
                <a:spcPct val="20000"/>
              </a:spcBef>
              <a:spcAft>
                <a:spcPct val="0"/>
              </a:spcAft>
              <a:buFont typeface="Arial" charset="0"/>
              <a:buChar char="•"/>
              <a:defRPr sz="3200" kern="1200">
                <a:solidFill>
                  <a:schemeClr val="tx2"/>
                </a:solidFill>
                <a:latin typeface="+mn-lt"/>
                <a:ea typeface="+mn-ea"/>
                <a:cs typeface="+mn-cs"/>
              </a:defRPr>
            </a:lvl1pPr>
            <a:lvl2pPr marL="742950" indent="-285750" algn="l" defTabSz="457200" rtl="0" eaLnBrk="0" fontAlgn="base" hangingPunct="0">
              <a:spcBef>
                <a:spcPct val="20000"/>
              </a:spcBef>
              <a:spcAft>
                <a:spcPct val="0"/>
              </a:spcAft>
              <a:buFont typeface="Arial" charset="0"/>
              <a:buChar char="–"/>
              <a:defRPr sz="2800" kern="1200">
                <a:solidFill>
                  <a:schemeClr val="tx2"/>
                </a:solidFill>
                <a:latin typeface="+mn-lt"/>
                <a:ea typeface="+mn-ea"/>
                <a:cs typeface="+mn-cs"/>
              </a:defRPr>
            </a:lvl2pPr>
            <a:lvl3pPr marL="1143000" indent="-228600" algn="l" defTabSz="457200" rtl="0" eaLnBrk="0" fontAlgn="base" hangingPunct="0">
              <a:spcBef>
                <a:spcPct val="20000"/>
              </a:spcBef>
              <a:spcAft>
                <a:spcPct val="0"/>
              </a:spcAft>
              <a:buFont typeface="Arial" charset="0"/>
              <a:buChar char="•"/>
              <a:defRPr sz="2400" kern="1200">
                <a:solidFill>
                  <a:schemeClr val="tx2"/>
                </a:solidFill>
                <a:latin typeface="+mn-lt"/>
                <a:ea typeface="+mn-ea"/>
                <a:cs typeface="+mn-cs"/>
              </a:defRPr>
            </a:lvl3pPr>
            <a:lvl4pPr marL="1600200" indent="-228600" algn="l" defTabSz="457200" rtl="0" eaLnBrk="0" fontAlgn="base" hangingPunct="0">
              <a:spcBef>
                <a:spcPct val="20000"/>
              </a:spcBef>
              <a:spcAft>
                <a:spcPct val="0"/>
              </a:spcAft>
              <a:buFont typeface="Arial" charset="0"/>
              <a:buChar char="–"/>
              <a:defRPr sz="2000" kern="1200">
                <a:solidFill>
                  <a:schemeClr val="tx2"/>
                </a:solidFill>
                <a:latin typeface="+mn-lt"/>
                <a:ea typeface="+mn-ea"/>
                <a:cs typeface="+mn-cs"/>
              </a:defRPr>
            </a:lvl4pPr>
            <a:lvl5pPr marL="2057400" indent="-228600" algn="l" defTabSz="457200" rtl="0" eaLnBrk="0" fontAlgn="base" hangingPunct="0">
              <a:spcBef>
                <a:spcPct val="20000"/>
              </a:spcBef>
              <a:spcAft>
                <a:spcPct val="0"/>
              </a:spcAft>
              <a:buFont typeface="Arial" charset="0"/>
              <a:buChar char="»"/>
              <a:defRPr sz="2000" kern="1200">
                <a:solidFill>
                  <a:schemeClr val="tx2"/>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eaLnBrk="1" hangingPunct="1">
              <a:buFont typeface="Arial" charset="0"/>
              <a:buNone/>
              <a:defRPr/>
            </a:pPr>
            <a:r>
              <a:rPr lang="en-GB" sz="4000" b="1" dirty="0">
                <a:solidFill>
                  <a:schemeClr val="tx1"/>
                </a:solidFill>
              </a:rPr>
              <a:t>Books to share</a:t>
            </a:r>
            <a:endParaRPr lang="en-GB" sz="4000" b="1" dirty="0">
              <a:solidFill>
                <a:srgbClr val="002060"/>
              </a:solidFill>
            </a:endParaRPr>
          </a:p>
          <a:p>
            <a:pPr eaLnBrk="1" hangingPunct="1">
              <a:defRPr/>
            </a:pPr>
            <a:endParaRPr lang="en-GB" sz="2800" dirty="0">
              <a:solidFill>
                <a:srgbClr val="002060"/>
              </a:solidFill>
            </a:endParaRPr>
          </a:p>
          <a:p>
            <a:pPr eaLnBrk="1" hangingPunct="1">
              <a:buFont typeface="Arial" charset="0"/>
              <a:buNone/>
              <a:defRPr/>
            </a:pPr>
            <a:r>
              <a:rPr lang="en-GB" sz="2800" dirty="0">
                <a:solidFill>
                  <a:srgbClr val="002060"/>
                </a:solidFill>
              </a:rPr>
              <a:t> </a:t>
            </a:r>
            <a:endParaRPr lang="en-GB" sz="2800" b="1" dirty="0">
              <a:solidFill>
                <a:srgbClr val="002060"/>
              </a:solidFill>
            </a:endParaRPr>
          </a:p>
        </p:txBody>
      </p:sp>
      <p:pic>
        <p:nvPicPr>
          <p:cNvPr id="104457" name="Picture 18" descr="A picture containing sitting, person, front, table&#10;&#10;Description automatically generated">
            <a:extLst>
              <a:ext uri="{FF2B5EF4-FFF2-40B4-BE49-F238E27FC236}">
                <a16:creationId xmlns:a16="http://schemas.microsoft.com/office/drawing/2014/main" id="{3500DDC2-BADA-4C42-B37F-1CE0228CE09A}"/>
              </a:ext>
            </a:extLst>
          </p:cNvPr>
          <p:cNvPicPr>
            <a:picLocks noChangeAspect="1"/>
          </p:cNvPicPr>
          <p:nvPr/>
        </p:nvPicPr>
        <p:blipFill>
          <a:blip r:embed="rId9" cstate="screen">
            <a:extLst>
              <a:ext uri="{28A0092B-C50C-407E-A947-70E740481C1C}">
                <a14:useLocalDpi xmlns:a14="http://schemas.microsoft.com/office/drawing/2010/main"/>
              </a:ext>
            </a:extLst>
          </a:blip>
          <a:srcRect/>
          <a:stretch>
            <a:fillRect/>
          </a:stretch>
        </p:blipFill>
        <p:spPr bwMode="auto">
          <a:xfrm>
            <a:off x="2506663" y="2289175"/>
            <a:ext cx="1920875"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a:extLst>
              <a:ext uri="{FF2B5EF4-FFF2-40B4-BE49-F238E27FC236}">
                <a16:creationId xmlns:a16="http://schemas.microsoft.com/office/drawing/2014/main" id="{142967AB-4A57-47DE-AE59-D358AA3BF2A6}"/>
              </a:ext>
            </a:extLst>
          </p:cNvPr>
          <p:cNvSpPr txBox="1"/>
          <p:nvPr/>
        </p:nvSpPr>
        <p:spPr>
          <a:xfrm>
            <a:off x="8050847" y="93821"/>
            <a:ext cx="929005" cy="923330"/>
          </a:xfrm>
          <a:prstGeom prst="rect">
            <a:avLst/>
          </a:prstGeom>
          <a:noFill/>
        </p:spPr>
        <p:txBody>
          <a:bodyPr wrap="square" rtlCol="0">
            <a:spAutoFit/>
          </a:bodyPr>
          <a:lstStyle/>
          <a:p>
            <a:pPr algn="ctr"/>
            <a:r>
              <a:rPr lang="en-US" dirty="0">
                <a:solidFill>
                  <a:srgbClr val="FF0000"/>
                </a:solidFill>
              </a:rPr>
              <a:t>Click to hear audio</a:t>
            </a:r>
            <a:endParaRPr lang="en-GB" dirty="0">
              <a:solidFill>
                <a:srgbClr val="FF0000"/>
              </a:solidFill>
            </a:endParaRPr>
          </a:p>
        </p:txBody>
      </p:sp>
      <p:pic>
        <p:nvPicPr>
          <p:cNvPr id="3" name="2020_10_06_21_24_58">
            <a:hlinkClick r:id="" action="ppaction://media"/>
            <a:extLst>
              <a:ext uri="{FF2B5EF4-FFF2-40B4-BE49-F238E27FC236}">
                <a16:creationId xmlns:a16="http://schemas.microsoft.com/office/drawing/2014/main" id="{5A8B596C-D707-4CA7-A210-1C1F22BBB47A}"/>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7559992" y="197643"/>
            <a:ext cx="487363" cy="48736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6932"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6498" name="Title 1">
            <a:extLst>
              <a:ext uri="{FF2B5EF4-FFF2-40B4-BE49-F238E27FC236}">
                <a16:creationId xmlns:a16="http://schemas.microsoft.com/office/drawing/2014/main" id="{7FD49F67-F5E8-4FA7-B52F-1A79E7E81D3E}"/>
              </a:ext>
            </a:extLst>
          </p:cNvPr>
          <p:cNvSpPr>
            <a:spLocks noGrp="1"/>
          </p:cNvSpPr>
          <p:nvPr>
            <p:ph type="title"/>
          </p:nvPr>
        </p:nvSpPr>
        <p:spPr/>
        <p:txBody>
          <a:bodyPr/>
          <a:lstStyle/>
          <a:p>
            <a:r>
              <a:rPr lang="en-GB" altLang="en-US" sz="4800" b="1">
                <a:solidFill>
                  <a:srgbClr val="0070C0"/>
                </a:solidFill>
              </a:rPr>
              <a:t>PLEASE:</a:t>
            </a:r>
          </a:p>
        </p:txBody>
      </p:sp>
      <p:sp>
        <p:nvSpPr>
          <p:cNvPr id="106499" name="Content Placeholder 2">
            <a:extLst>
              <a:ext uri="{FF2B5EF4-FFF2-40B4-BE49-F238E27FC236}">
                <a16:creationId xmlns:a16="http://schemas.microsoft.com/office/drawing/2014/main" id="{9DC6F9F5-88A7-46D7-B86A-3F07DE059BF9}"/>
              </a:ext>
            </a:extLst>
          </p:cNvPr>
          <p:cNvSpPr>
            <a:spLocks noGrp="1"/>
          </p:cNvSpPr>
          <p:nvPr>
            <p:ph idx="1"/>
          </p:nvPr>
        </p:nvSpPr>
        <p:spPr>
          <a:xfrm>
            <a:off x="457200" y="1423988"/>
            <a:ext cx="8229600" cy="4525962"/>
          </a:xfrm>
        </p:spPr>
        <p:txBody>
          <a:bodyPr/>
          <a:lstStyle/>
          <a:p>
            <a:pPr marL="514350" indent="-514350">
              <a:buFont typeface="Calibri" panose="020F0502020204030204" pitchFamily="34" charset="0"/>
              <a:buAutoNum type="arabicPeriod"/>
            </a:pPr>
            <a:r>
              <a:rPr lang="en-GB" altLang="en-US" b="1">
                <a:solidFill>
                  <a:schemeClr val="tx1"/>
                </a:solidFill>
              </a:rPr>
              <a:t>Listen to your child read to you and support as needed (</a:t>
            </a:r>
            <a:r>
              <a:rPr lang="en-GB" altLang="en-US" b="1">
                <a:solidFill>
                  <a:srgbClr val="F013AF"/>
                </a:solidFill>
              </a:rPr>
              <a:t>AND talk a lot about the story</a:t>
            </a:r>
            <a:r>
              <a:rPr lang="en-GB" altLang="en-US" b="1">
                <a:solidFill>
                  <a:schemeClr val="tx1"/>
                </a:solidFill>
              </a:rPr>
              <a:t>)</a:t>
            </a:r>
          </a:p>
          <a:p>
            <a:pPr marL="514350" indent="-514350">
              <a:buFont typeface="Calibri" panose="020F0502020204030204" pitchFamily="34" charset="0"/>
              <a:buAutoNum type="arabicPeriod"/>
            </a:pPr>
            <a:r>
              <a:rPr lang="en-GB" altLang="en-US" b="1">
                <a:solidFill>
                  <a:schemeClr val="tx1"/>
                </a:solidFill>
              </a:rPr>
              <a:t>Read books aloud </a:t>
            </a:r>
            <a:r>
              <a:rPr lang="en-GB" altLang="en-US" b="1" i="1">
                <a:solidFill>
                  <a:srgbClr val="F013AF"/>
                </a:solidFill>
              </a:rPr>
              <a:t>to</a:t>
            </a:r>
            <a:r>
              <a:rPr lang="en-GB" altLang="en-US" b="1">
                <a:solidFill>
                  <a:schemeClr val="tx1"/>
                </a:solidFill>
              </a:rPr>
              <a:t> your child</a:t>
            </a:r>
          </a:p>
          <a:p>
            <a:pPr marL="514350" indent="-514350">
              <a:buFont typeface="Calibri" panose="020F0502020204030204" pitchFamily="34" charset="0"/>
              <a:buAutoNum type="arabicPeriod"/>
            </a:pPr>
            <a:r>
              <a:rPr lang="en-GB" altLang="en-US" b="1" i="1">
                <a:solidFill>
                  <a:srgbClr val="F013AF"/>
                </a:solidFill>
              </a:rPr>
              <a:t>Share</a:t>
            </a:r>
            <a:r>
              <a:rPr lang="en-GB" altLang="en-US" b="1">
                <a:solidFill>
                  <a:schemeClr val="tx1"/>
                </a:solidFill>
              </a:rPr>
              <a:t> the reading of books with your child</a:t>
            </a:r>
          </a:p>
          <a:p>
            <a:pPr marL="514350" indent="-514350">
              <a:buFont typeface="Calibri" panose="020F0502020204030204" pitchFamily="34" charset="0"/>
              <a:buAutoNum type="arabicPeriod"/>
            </a:pPr>
            <a:r>
              <a:rPr lang="en-GB" altLang="en-US" b="1" i="1">
                <a:solidFill>
                  <a:srgbClr val="F013AF"/>
                </a:solidFill>
              </a:rPr>
              <a:t>Continue to hear your child read aloud </a:t>
            </a:r>
            <a:r>
              <a:rPr lang="en-GB" altLang="en-US" b="1">
                <a:solidFill>
                  <a:schemeClr val="tx1"/>
                </a:solidFill>
              </a:rPr>
              <a:t>even when he or she can read independently</a:t>
            </a:r>
          </a:p>
          <a:p>
            <a:pPr marL="514350" indent="-514350">
              <a:buFont typeface="Calibri" panose="020F0502020204030204" pitchFamily="34" charset="0"/>
              <a:buAutoNum type="arabicPeriod"/>
            </a:pPr>
            <a:r>
              <a:rPr lang="en-GB" altLang="en-US" b="1">
                <a:solidFill>
                  <a:srgbClr val="F013AF"/>
                </a:solidFill>
              </a:rPr>
              <a:t>Chatter</a:t>
            </a:r>
            <a:r>
              <a:rPr lang="en-GB" altLang="en-US" b="1">
                <a:solidFill>
                  <a:schemeClr val="tx1"/>
                </a:solidFill>
              </a:rPr>
              <a:t> about everything</a:t>
            </a:r>
          </a:p>
          <a:p>
            <a:pPr marL="514350" indent="-514350">
              <a:buFont typeface="Calibri" panose="020F0502020204030204" pitchFamily="34" charset="0"/>
              <a:buAutoNum type="arabicPeriod"/>
            </a:pPr>
            <a:r>
              <a:rPr lang="en-GB" altLang="en-US" b="1">
                <a:solidFill>
                  <a:srgbClr val="F013AF"/>
                </a:solidFill>
              </a:rPr>
              <a:t>Repeat</a:t>
            </a:r>
            <a:r>
              <a:rPr lang="en-GB" altLang="en-US" b="1">
                <a:solidFill>
                  <a:schemeClr val="tx1"/>
                </a:solidFill>
              </a:rPr>
              <a:t> the phonics routines with</a:t>
            </a:r>
            <a:br>
              <a:rPr lang="en-GB" altLang="en-US" b="1">
                <a:solidFill>
                  <a:schemeClr val="tx1"/>
                </a:solidFill>
              </a:rPr>
            </a:br>
            <a:r>
              <a:rPr lang="en-GB" altLang="en-US" b="1">
                <a:solidFill>
                  <a:schemeClr val="tx1"/>
                </a:solidFill>
              </a:rPr>
              <a:t>the Floppy’s Phonics resources</a:t>
            </a:r>
          </a:p>
        </p:txBody>
      </p:sp>
      <p:pic>
        <p:nvPicPr>
          <p:cNvPr id="106500" name="Picture 2" descr="C:\Users\Debbie\AppData\Local\Microsoft\Windows\Temporary Internet Files\Content.IE5\NGDN8TEB\MC900390758[1].wmf">
            <a:extLst>
              <a:ext uri="{FF2B5EF4-FFF2-40B4-BE49-F238E27FC236}">
                <a16:creationId xmlns:a16="http://schemas.microsoft.com/office/drawing/2014/main" id="{34AF0571-8CBC-4379-BED3-40CA35995418}"/>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202488" y="460375"/>
            <a:ext cx="1101725" cy="1139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501" name="Picture 3" descr="C:\Users\Debbie\AppData\Local\Microsoft\Windows\Temporary Internet Files\Content.IE5\2USJE7TT\MC900157235[1].wmf">
            <a:extLst>
              <a:ext uri="{FF2B5EF4-FFF2-40B4-BE49-F238E27FC236}">
                <a16:creationId xmlns:a16="http://schemas.microsoft.com/office/drawing/2014/main" id="{549144DB-5F68-4C27-ACB7-93D70D6BB4EF}"/>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6915150" y="5251450"/>
            <a:ext cx="1389063" cy="1135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6985</TotalTime>
  <Words>6588</Words>
  <Application>Microsoft Office PowerPoint</Application>
  <PresentationFormat>On-screen Show (4:3)</PresentationFormat>
  <Paragraphs>610</Paragraphs>
  <Slides>52</Slides>
  <Notes>51</Notes>
  <HiddenSlides>0</HiddenSlides>
  <MMClips>7</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52</vt:i4>
      </vt:variant>
    </vt:vector>
  </HeadingPairs>
  <TitlesOfParts>
    <vt:vector size="56" baseType="lpstr">
      <vt:lpstr>Arial</vt:lpstr>
      <vt:lpstr>Calibri</vt:lpstr>
      <vt:lpstr>Comic Sans MS</vt:lpstr>
      <vt:lpstr>Office Theme</vt:lpstr>
      <vt:lpstr>BURFORD SCHOOL PHONICS 2022-2023</vt:lpstr>
      <vt:lpstr>PowerPoint Presentation</vt:lpstr>
      <vt:lpstr>PowerPoint Presentation</vt:lpstr>
      <vt:lpstr>PowerPoint Presentation</vt:lpstr>
      <vt:lpstr>PowerPoint Presentation</vt:lpstr>
      <vt:lpstr>What role does the alphabet play?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Teaching and Learning Sequence</vt:lpstr>
      <vt:lpstr>Pre-phonics</vt:lpstr>
      <vt:lpstr>Oral blending and oral segmenting</vt:lpstr>
      <vt:lpstr>Alphabetic Code Flashcards</vt:lpstr>
      <vt:lpstr>PowerPoint Presentation</vt:lpstr>
      <vt:lpstr>Resources to teach the alphabetic code: Grapheme Tiles and Flash Cards</vt:lpstr>
      <vt:lpstr>‘Say the Sounds’ Posters and Frieze</vt:lpstr>
      <vt:lpstr>‘Hear the Sounds’</vt:lpstr>
      <vt:lpstr>‘Hear the Sounds’</vt:lpstr>
      <vt:lpstr>Decoding</vt:lpstr>
      <vt:lpstr>Decoding</vt:lpstr>
      <vt:lpstr>Spelling-with-editing routine</vt:lpstr>
      <vt:lpstr>Spelling-with-editing routine</vt:lpstr>
      <vt:lpstr>Sound dashes / writing lines</vt:lpstr>
      <vt:lpstr>PowerPoint Presentation</vt:lpstr>
      <vt:lpstr>48 Sounds Books  6 level 1 ‘cloud books’ not interactive   When letters and sounds are introduced, the books are numbered Book 1, Book 2, Book 3  (36 numbered books) </vt:lpstr>
      <vt:lpstr>PowerPoint Presentation</vt:lpstr>
      <vt:lpstr>Examples of Illustrations</vt:lpstr>
      <vt:lpstr>Inside the Floppy’s Phonics Books</vt:lpstr>
      <vt:lpstr>Phonics sub-skills and skills Activity Sheets</vt:lpstr>
      <vt:lpstr>Multi-sensory practice and application  </vt:lpstr>
      <vt:lpstr>Example Word List of Six Words</vt:lpstr>
      <vt:lpstr>Say the Sounds Strips</vt:lpstr>
      <vt:lpstr>Vocabulary, Phonics   and Building Spelling Word Banks</vt:lpstr>
      <vt:lpstr>Sample Screen Views: web-based platform</vt:lpstr>
      <vt:lpstr>Let’s take just one sound ...  / j /</vt:lpstr>
      <vt:lpstr>PowerPoint Presentation</vt:lpstr>
      <vt:lpstr>PowerPoint Presentation</vt:lpstr>
      <vt:lpstr>PowerPoint Presentation</vt:lpstr>
      <vt:lpstr>Essential MULTI-SKILLS Activity Sheets</vt:lpstr>
      <vt:lpstr>PowerPoint Presentation</vt:lpstr>
      <vt:lpstr>Simple, multi-purpose Cumulative Texts:</vt:lpstr>
      <vt:lpstr>PowerPoint Presentation</vt:lpstr>
      <vt:lpstr>The school’s bookbag routine</vt:lpstr>
      <vt:lpstr>PowerPoint Presentation</vt:lpstr>
      <vt:lpstr>PowerPoint Presentation</vt:lpstr>
      <vt:lpstr>PLEASE: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Parent's Powerpoint</dc:subject>
  <dc:creator>Debbie Hepplewhite;Nicola Collins</dc:creator>
  <cp:lastModifiedBy>Richard</cp:lastModifiedBy>
  <cp:revision>638</cp:revision>
  <cp:lastPrinted>2021-10-11T15:04:04Z</cp:lastPrinted>
  <dcterms:created xsi:type="dcterms:W3CDTF">2011-03-29T11:54:41Z</dcterms:created>
  <dcterms:modified xsi:type="dcterms:W3CDTF">2022-09-26T18:16:43Z</dcterms:modified>
</cp:coreProperties>
</file>