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67791" autoAdjust="0"/>
  </p:normalViewPr>
  <p:slideViewPr>
    <p:cSldViewPr snapToGrid="0">
      <p:cViewPr varScale="1">
        <p:scale>
          <a:sx n="67" d="100"/>
          <a:sy n="67" d="100"/>
        </p:scale>
        <p:origin x="49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B8C1A9-ABA6-4553-BD83-FC71FCF7E88B}" type="datetimeFigureOut">
              <a:rPr lang="en-GB" smtClean="0"/>
              <a:t>06/07/2023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1C0FE8-BAD1-4B95-A9CA-A74C8E9CE0CA}" type="slidenum">
              <a:rPr lang="en-GB" smtClean="0"/>
              <a:t>‹#›</a:t>
            </a:fld>
            <a:endParaRPr lang="en-GB"/>
          </a:p>
        </p:txBody>
      </p:sp>
    </p:spTree>
    <p:extLst>
      <p:ext uri="{BB962C8B-B14F-4D97-AF65-F5344CB8AC3E}">
        <p14:creationId xmlns:p14="http://schemas.microsoft.com/office/powerpoint/2010/main" val="3488694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Today is all about supporting our local wildlife</a:t>
            </a:r>
            <a:r>
              <a:rPr lang="en-GB" baseline="0" dirty="0" smtClean="0"/>
              <a:t> and endangered animals that are native to the UK. </a:t>
            </a:r>
          </a:p>
          <a:p>
            <a:endParaRPr lang="en-GB" dirty="0" smtClean="0"/>
          </a:p>
          <a:p>
            <a:r>
              <a:rPr lang="en-GB" dirty="0" smtClean="0"/>
              <a:t>Thank you so much for taking part and hopefully donating a small amount to help us raise</a:t>
            </a:r>
            <a:r>
              <a:rPr lang="en-GB" baseline="0" dirty="0" smtClean="0"/>
              <a:t> money for the </a:t>
            </a:r>
            <a:r>
              <a:rPr lang="en-GB" dirty="0" smtClean="0"/>
              <a:t>BBO Wildlife Trust.</a:t>
            </a:r>
          </a:p>
          <a:p>
            <a:endParaRPr lang="en-GB" dirty="0" smtClean="0"/>
          </a:p>
          <a:p>
            <a:r>
              <a:rPr lang="en-GB" dirty="0" smtClean="0"/>
              <a:t>We decided</a:t>
            </a:r>
            <a:r>
              <a:rPr lang="en-GB" baseline="0" dirty="0" smtClean="0"/>
              <a:t> to support this charity along with the other Marlow Schools to help make a difference to our local environment and try and save as many endangered animals as possible. </a:t>
            </a:r>
            <a:endParaRPr lang="en-GB" dirty="0" smtClean="0"/>
          </a:p>
          <a:p>
            <a:endParaRPr lang="en-GB" dirty="0"/>
          </a:p>
        </p:txBody>
      </p:sp>
      <p:sp>
        <p:nvSpPr>
          <p:cNvPr id="4" name="Slide Number Placeholder 3"/>
          <p:cNvSpPr>
            <a:spLocks noGrp="1"/>
          </p:cNvSpPr>
          <p:nvPr>
            <p:ph type="sldNum" sz="quarter" idx="10"/>
          </p:nvPr>
        </p:nvSpPr>
        <p:spPr/>
        <p:txBody>
          <a:bodyPr/>
          <a:lstStyle/>
          <a:p>
            <a:fld id="{5B1C0FE8-BAD1-4B95-A9CA-A74C8E9CE0CA}" type="slidenum">
              <a:rPr lang="en-GB" smtClean="0"/>
              <a:t>1</a:t>
            </a:fld>
            <a:endParaRPr lang="en-GB"/>
          </a:p>
        </p:txBody>
      </p:sp>
    </p:spTree>
    <p:extLst>
      <p:ext uri="{BB962C8B-B14F-4D97-AF65-F5344CB8AC3E}">
        <p14:creationId xmlns:p14="http://schemas.microsoft.com/office/powerpoint/2010/main" val="8620168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You</a:t>
            </a:r>
            <a:r>
              <a:rPr lang="en-GB" baseline="0" dirty="0" smtClean="0"/>
              <a:t> might think Eco Schools is just about recycling and picking up litter but it is so much more than that. </a:t>
            </a:r>
          </a:p>
          <a:p>
            <a:endParaRPr lang="en-GB" dirty="0" smtClean="0"/>
          </a:p>
          <a:p>
            <a:r>
              <a:rPr lang="en-GB" sz="1200" b="0" i="0" kern="1200" dirty="0" smtClean="0">
                <a:solidFill>
                  <a:schemeClr val="tx1"/>
                </a:solidFill>
                <a:effectLst/>
                <a:latin typeface="+mn-lt"/>
                <a:ea typeface="+mn-ea"/>
                <a:cs typeface="+mn-cs"/>
              </a:rPr>
              <a:t>Many wildlife species are in danger because of things like pollution, climate change, and loss of habitat. </a:t>
            </a:r>
          </a:p>
          <a:p>
            <a:endParaRPr lang="en-GB" sz="1200" b="0" i="0" kern="1200" dirty="0" smtClean="0">
              <a:solidFill>
                <a:schemeClr val="tx1"/>
              </a:solidFill>
              <a:effectLst/>
              <a:latin typeface="+mn-lt"/>
              <a:ea typeface="+mn-ea"/>
              <a:cs typeface="+mn-cs"/>
            </a:endParaRPr>
          </a:p>
          <a:p>
            <a:r>
              <a:rPr lang="en-GB" sz="1200" b="0" i="0" kern="1200" dirty="0" smtClean="0">
                <a:solidFill>
                  <a:schemeClr val="tx1"/>
                </a:solidFill>
                <a:effectLst/>
                <a:latin typeface="+mn-lt"/>
                <a:ea typeface="+mn-ea"/>
                <a:cs typeface="+mn-cs"/>
              </a:rPr>
              <a:t>And</a:t>
            </a:r>
            <a:r>
              <a:rPr lang="en-GB" sz="1200" b="0" i="0" kern="1200" baseline="0" dirty="0" smtClean="0">
                <a:solidFill>
                  <a:schemeClr val="tx1"/>
                </a:solidFill>
                <a:effectLst/>
                <a:latin typeface="+mn-lt"/>
                <a:ea typeface="+mn-ea"/>
                <a:cs typeface="+mn-cs"/>
              </a:rPr>
              <a:t> wildlife and animals are important because </a:t>
            </a:r>
            <a:r>
              <a:rPr lang="en-GB" sz="1200" b="0" i="0" kern="1200" dirty="0" smtClean="0">
                <a:solidFill>
                  <a:schemeClr val="tx1"/>
                </a:solidFill>
                <a:effectLst/>
                <a:latin typeface="+mn-lt"/>
                <a:ea typeface="+mn-ea"/>
                <a:cs typeface="+mn-cs"/>
              </a:rPr>
              <a:t>they’re  part of a wider natural environment that may provide food, shelter, water,  for other wildlife and people.</a:t>
            </a:r>
          </a:p>
          <a:p>
            <a:endParaRPr lang="en-GB" sz="1200" b="0" i="0" kern="1200" dirty="0" smtClean="0">
              <a:solidFill>
                <a:schemeClr val="tx1"/>
              </a:solidFill>
              <a:effectLst/>
              <a:latin typeface="+mn-lt"/>
              <a:ea typeface="+mn-ea"/>
              <a:cs typeface="+mn-cs"/>
            </a:endParaRPr>
          </a:p>
          <a:p>
            <a:r>
              <a:rPr lang="en-GB" sz="1200" b="0" i="0" kern="1200" dirty="0" smtClean="0">
                <a:solidFill>
                  <a:schemeClr val="tx1"/>
                </a:solidFill>
                <a:effectLst/>
                <a:latin typeface="+mn-lt"/>
                <a:ea typeface="+mn-ea"/>
                <a:cs typeface="+mn-cs"/>
              </a:rPr>
              <a:t>We can help</a:t>
            </a:r>
            <a:r>
              <a:rPr lang="en-GB" sz="1200" b="0" i="0" kern="1200" baseline="0" dirty="0" smtClean="0">
                <a:solidFill>
                  <a:schemeClr val="tx1"/>
                </a:solidFill>
                <a:effectLst/>
                <a:latin typeface="+mn-lt"/>
                <a:ea typeface="+mn-ea"/>
                <a:cs typeface="+mn-cs"/>
              </a:rPr>
              <a:t> by supporting charities that protect animals and wildlife like BBO.  </a:t>
            </a:r>
          </a:p>
          <a:p>
            <a:endParaRPr lang="en-GB" sz="1200" b="0" i="0" kern="1200" baseline="0" dirty="0" smtClean="0">
              <a:solidFill>
                <a:schemeClr val="tx1"/>
              </a:solidFill>
              <a:effectLst/>
              <a:latin typeface="+mn-lt"/>
              <a:ea typeface="+mn-ea"/>
              <a:cs typeface="+mn-cs"/>
            </a:endParaRPr>
          </a:p>
          <a:p>
            <a:r>
              <a:rPr lang="en-GB" sz="1200" b="0" i="0" kern="1200" baseline="0" dirty="0" smtClean="0">
                <a:solidFill>
                  <a:schemeClr val="tx1"/>
                </a:solidFill>
                <a:effectLst/>
                <a:latin typeface="+mn-lt"/>
                <a:ea typeface="+mn-ea"/>
                <a:cs typeface="+mn-cs"/>
              </a:rPr>
              <a:t>But what is an endangered animal? </a:t>
            </a:r>
          </a:p>
          <a:p>
            <a:endParaRPr lang="en-GB" sz="1200" b="0" i="0" kern="1200" baseline="0" dirty="0" smtClean="0">
              <a:solidFill>
                <a:schemeClr val="tx1"/>
              </a:solidFill>
              <a:effectLst/>
              <a:latin typeface="+mn-lt"/>
              <a:ea typeface="+mn-ea"/>
              <a:cs typeface="+mn-cs"/>
            </a:endParaRPr>
          </a:p>
          <a:p>
            <a:r>
              <a:rPr lang="en-GB" sz="1200" b="0" i="0" kern="1200" baseline="0" dirty="0" smtClean="0">
                <a:solidFill>
                  <a:schemeClr val="tx1"/>
                </a:solidFill>
                <a:effectLst/>
                <a:latin typeface="+mn-lt"/>
                <a:ea typeface="+mn-ea"/>
                <a:cs typeface="+mn-cs"/>
              </a:rPr>
              <a:t>In the UK we have many species of animals that are considered endangered, that means that a particular species might not continue to exist. </a:t>
            </a:r>
          </a:p>
          <a:p>
            <a:endParaRPr lang="en-GB" sz="1200" b="0" i="0" kern="1200" baseline="0" dirty="0" smtClean="0">
              <a:solidFill>
                <a:schemeClr val="tx1"/>
              </a:solidFill>
              <a:effectLst/>
              <a:latin typeface="+mn-lt"/>
              <a:ea typeface="+mn-ea"/>
              <a:cs typeface="+mn-cs"/>
            </a:endParaRPr>
          </a:p>
          <a:p>
            <a:r>
              <a:rPr lang="en-GB" sz="1200" b="0" i="0" kern="1200" baseline="0" dirty="0" smtClean="0">
                <a:solidFill>
                  <a:schemeClr val="tx1"/>
                </a:solidFill>
                <a:effectLst/>
                <a:latin typeface="+mn-lt"/>
                <a:ea typeface="+mn-ea"/>
                <a:cs typeface="+mn-cs"/>
              </a:rPr>
              <a:t>The Water Vole is Britain’s fastest declining mammal. Without the help of charities like BBO and people like us, we might lose water voles forever. </a:t>
            </a:r>
          </a:p>
          <a:p>
            <a:r>
              <a:rPr lang="en-GB" sz="1200" b="0" i="0" kern="1200" baseline="0" dirty="0" smtClean="0">
                <a:solidFill>
                  <a:schemeClr val="tx1"/>
                </a:solidFill>
                <a:effectLst/>
                <a:latin typeface="+mn-lt"/>
                <a:ea typeface="+mn-ea"/>
                <a:cs typeface="+mn-cs"/>
              </a:rPr>
              <a:t/>
            </a:r>
            <a:br>
              <a:rPr lang="en-GB" sz="1200" b="0" i="0" kern="1200" baseline="0" dirty="0" smtClean="0">
                <a:solidFill>
                  <a:schemeClr val="tx1"/>
                </a:solidFill>
                <a:effectLst/>
                <a:latin typeface="+mn-lt"/>
                <a:ea typeface="+mn-ea"/>
                <a:cs typeface="+mn-cs"/>
              </a:rPr>
            </a:br>
            <a:endParaRPr lang="en-GB" baseline="0" dirty="0" smtClean="0"/>
          </a:p>
          <a:p>
            <a:endParaRPr lang="en-GB" dirty="0" smtClean="0"/>
          </a:p>
        </p:txBody>
      </p:sp>
      <p:sp>
        <p:nvSpPr>
          <p:cNvPr id="4" name="Slide Number Placeholder 3"/>
          <p:cNvSpPr>
            <a:spLocks noGrp="1"/>
          </p:cNvSpPr>
          <p:nvPr>
            <p:ph type="sldNum" sz="quarter" idx="10"/>
          </p:nvPr>
        </p:nvSpPr>
        <p:spPr/>
        <p:txBody>
          <a:bodyPr/>
          <a:lstStyle/>
          <a:p>
            <a:fld id="{5B1C0FE8-BAD1-4B95-A9CA-A74C8E9CE0CA}" type="slidenum">
              <a:rPr lang="en-GB" smtClean="0"/>
              <a:t>2</a:t>
            </a:fld>
            <a:endParaRPr lang="en-GB"/>
          </a:p>
        </p:txBody>
      </p:sp>
    </p:spTree>
    <p:extLst>
      <p:ext uri="{BB962C8B-B14F-4D97-AF65-F5344CB8AC3E}">
        <p14:creationId xmlns:p14="http://schemas.microsoft.com/office/powerpoint/2010/main" val="20506619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BBO is currently working on the water vole recovery project. </a:t>
            </a:r>
          </a:p>
          <a:p>
            <a:endParaRPr lang="en-GB" baseline="0" dirty="0" smtClean="0"/>
          </a:p>
          <a:p>
            <a:r>
              <a:rPr lang="en-GB" baseline="0" dirty="0" smtClean="0"/>
              <a:t>The charity is working with local famers to increase and improve local habitat. Your donation today can go towards helping this animal who is in danger of becoming extinct in the UK. </a:t>
            </a:r>
          </a:p>
          <a:p>
            <a:endParaRPr lang="en-GB" baseline="0" dirty="0" smtClean="0"/>
          </a:p>
          <a:p>
            <a:r>
              <a:rPr lang="en-GB" dirty="0" smtClean="0"/>
              <a:t>So what other animals are in danger?</a:t>
            </a:r>
            <a:r>
              <a:rPr lang="en-GB" baseline="0" dirty="0" smtClean="0"/>
              <a:t> </a:t>
            </a:r>
            <a:endParaRPr lang="en-GB" dirty="0" smtClean="0"/>
          </a:p>
          <a:p>
            <a:endParaRPr lang="en-GB" dirty="0" smtClean="0"/>
          </a:p>
          <a:p>
            <a:r>
              <a:rPr lang="en-GB" dirty="0" smtClean="0"/>
              <a:t>Hazel dormouse, red squirrel,</a:t>
            </a:r>
            <a:r>
              <a:rPr lang="en-GB" baseline="0" dirty="0" smtClean="0"/>
              <a:t> otters, tortoiseshell butterflies, hedgehogs, seals, starlings, bats.. To name just a few. </a:t>
            </a:r>
            <a:endParaRPr lang="en-GB" dirty="0"/>
          </a:p>
        </p:txBody>
      </p:sp>
      <p:sp>
        <p:nvSpPr>
          <p:cNvPr id="4" name="Slide Number Placeholder 3"/>
          <p:cNvSpPr>
            <a:spLocks noGrp="1"/>
          </p:cNvSpPr>
          <p:nvPr>
            <p:ph type="sldNum" sz="quarter" idx="10"/>
          </p:nvPr>
        </p:nvSpPr>
        <p:spPr/>
        <p:txBody>
          <a:bodyPr/>
          <a:lstStyle/>
          <a:p>
            <a:fld id="{5B1C0FE8-BAD1-4B95-A9CA-A74C8E9CE0CA}" type="slidenum">
              <a:rPr lang="en-GB" smtClean="0"/>
              <a:t>3</a:t>
            </a:fld>
            <a:endParaRPr lang="en-GB"/>
          </a:p>
        </p:txBody>
      </p:sp>
    </p:spTree>
    <p:extLst>
      <p:ext uri="{BB962C8B-B14F-4D97-AF65-F5344CB8AC3E}">
        <p14:creationId xmlns:p14="http://schemas.microsoft.com/office/powerpoint/2010/main" val="32597268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At </a:t>
            </a:r>
            <a:r>
              <a:rPr lang="en-GB" dirty="0" err="1" smtClean="0"/>
              <a:t>Burford</a:t>
            </a:r>
            <a:r>
              <a:rPr lang="en-GB" baseline="0" dirty="0" smtClean="0"/>
              <a:t> Mrs Marshall is currently working to develop our wildlife garden and along with the activities that you all took part in during creative week we are all helping to make a difference to our local wildlife. We have a new bug hotel, hedgehog house, log piles and new flowers and plants that attract bees and butterflies. </a:t>
            </a:r>
          </a:p>
          <a:p>
            <a:endParaRPr lang="en-GB" baseline="0" dirty="0" smtClean="0"/>
          </a:p>
          <a:p>
            <a:r>
              <a:rPr lang="en-GB" baseline="0" dirty="0" smtClean="0"/>
              <a:t>Mrs Higgins makes sure that Forest School is protected.</a:t>
            </a:r>
          </a:p>
          <a:p>
            <a:endParaRPr lang="en-GB" baseline="0" dirty="0" smtClean="0"/>
          </a:p>
          <a:p>
            <a:r>
              <a:rPr lang="en-GB" baseline="0" dirty="0" smtClean="0"/>
              <a:t>We have planted trees.</a:t>
            </a:r>
          </a:p>
          <a:p>
            <a:endParaRPr lang="en-GB" baseline="0" dirty="0" smtClean="0"/>
          </a:p>
          <a:p>
            <a:r>
              <a:rPr lang="en-GB" baseline="0" dirty="0" smtClean="0"/>
              <a:t>We all took part in a tree planting project, which hopefully mean more trees get planted soon. </a:t>
            </a:r>
          </a:p>
          <a:p>
            <a:endParaRPr lang="en-GB" baseline="0" dirty="0" smtClean="0"/>
          </a:p>
          <a:p>
            <a:r>
              <a:rPr lang="en-GB" baseline="0" dirty="0" smtClean="0"/>
              <a:t>We are supporting BBO with our donations from today.</a:t>
            </a:r>
          </a:p>
          <a:p>
            <a:endParaRPr lang="en-GB" baseline="0" dirty="0" smtClean="0"/>
          </a:p>
          <a:p>
            <a:endParaRPr lang="en-GB" baseline="0" dirty="0" smtClean="0"/>
          </a:p>
        </p:txBody>
      </p:sp>
      <p:sp>
        <p:nvSpPr>
          <p:cNvPr id="4" name="Slide Number Placeholder 3"/>
          <p:cNvSpPr>
            <a:spLocks noGrp="1"/>
          </p:cNvSpPr>
          <p:nvPr>
            <p:ph type="sldNum" sz="quarter" idx="10"/>
          </p:nvPr>
        </p:nvSpPr>
        <p:spPr/>
        <p:txBody>
          <a:bodyPr/>
          <a:lstStyle/>
          <a:p>
            <a:fld id="{5B1C0FE8-BAD1-4B95-A9CA-A74C8E9CE0CA}" type="slidenum">
              <a:rPr lang="en-GB" smtClean="0"/>
              <a:t>4</a:t>
            </a:fld>
            <a:endParaRPr lang="en-GB"/>
          </a:p>
        </p:txBody>
      </p:sp>
    </p:spTree>
    <p:extLst>
      <p:ext uri="{BB962C8B-B14F-4D97-AF65-F5344CB8AC3E}">
        <p14:creationId xmlns:p14="http://schemas.microsoft.com/office/powerpoint/2010/main" val="25664335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a:p>
            <a:r>
              <a:rPr lang="en-GB" baseline="0" dirty="0" smtClean="0"/>
              <a:t>You could build your own bug hotel.</a:t>
            </a:r>
          </a:p>
          <a:p>
            <a:endParaRPr lang="en-GB" baseline="0" dirty="0" smtClean="0"/>
          </a:p>
          <a:p>
            <a:r>
              <a:rPr lang="en-GB" baseline="0" dirty="0" smtClean="0"/>
              <a:t>You could plant wildflower seeds to attract bees and butterflies.</a:t>
            </a:r>
          </a:p>
          <a:p>
            <a:endParaRPr lang="en-GB" baseline="0" dirty="0" smtClean="0"/>
          </a:p>
          <a:p>
            <a:r>
              <a:rPr lang="en-GB" baseline="0" dirty="0" smtClean="0"/>
              <a:t>Get outside and go wild!</a:t>
            </a:r>
          </a:p>
          <a:p>
            <a:endParaRPr lang="en-GB" baseline="0" dirty="0" smtClean="0"/>
          </a:p>
          <a:p>
            <a:r>
              <a:rPr lang="en-GB" baseline="0" dirty="0" smtClean="0"/>
              <a:t>Visit a nature reserve! </a:t>
            </a:r>
          </a:p>
          <a:p>
            <a:endParaRPr lang="en-GB" baseline="0" dirty="0" smtClean="0"/>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5B1C0FE8-BAD1-4B95-A9CA-A74C8E9CE0CA}" type="slidenum">
              <a:rPr lang="en-GB" smtClean="0"/>
              <a:t>5</a:t>
            </a:fld>
            <a:endParaRPr lang="en-GB"/>
          </a:p>
        </p:txBody>
      </p:sp>
    </p:spTree>
    <p:extLst>
      <p:ext uri="{BB962C8B-B14F-4D97-AF65-F5344CB8AC3E}">
        <p14:creationId xmlns:p14="http://schemas.microsoft.com/office/powerpoint/2010/main" val="18599149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Look at the BBO website,</a:t>
            </a:r>
            <a:r>
              <a:rPr lang="en-GB" baseline="0" dirty="0" smtClean="0"/>
              <a:t> it has lots of great information and ideas about how you and your family can help look after wildlife and animals. </a:t>
            </a:r>
          </a:p>
          <a:p>
            <a:endParaRPr lang="en-GB" dirty="0" smtClean="0"/>
          </a:p>
          <a:p>
            <a:r>
              <a:rPr lang="en-GB" dirty="0" smtClean="0"/>
              <a:t>There are lots of short videos too… let’s finish by watching one about</a:t>
            </a:r>
            <a:r>
              <a:rPr lang="en-GB" baseline="0" dirty="0" smtClean="0"/>
              <a:t> helping hedgehogs. </a:t>
            </a:r>
          </a:p>
          <a:p>
            <a:endParaRPr lang="en-GB" dirty="0" smtClean="0"/>
          </a:p>
          <a:p>
            <a:endParaRPr lang="en-GB" dirty="0" smtClean="0"/>
          </a:p>
          <a:p>
            <a:r>
              <a:rPr lang="en-GB" dirty="0" smtClean="0"/>
              <a:t>Video </a:t>
            </a:r>
          </a:p>
          <a:p>
            <a:endParaRPr lang="en-GB" dirty="0" smtClean="0"/>
          </a:p>
          <a:p>
            <a:r>
              <a:rPr lang="en-GB" dirty="0" smtClean="0"/>
              <a:t>Thank you for</a:t>
            </a:r>
            <a:r>
              <a:rPr lang="en-GB" baseline="0" dirty="0" smtClean="0"/>
              <a:t> your support today thank you for listening. Mrs Fowler Marsh will put this assembly on the website so that you can share the BBO link with your families if you would like too. </a:t>
            </a:r>
          </a:p>
          <a:p>
            <a:endParaRPr lang="en-GB" baseline="0" dirty="0" smtClean="0"/>
          </a:p>
          <a:p>
            <a:r>
              <a:rPr lang="en-GB" baseline="0" dirty="0" smtClean="0"/>
              <a:t>We hope you had </a:t>
            </a:r>
            <a:r>
              <a:rPr lang="en-GB" baseline="0" smtClean="0"/>
              <a:t>fun dressing up!!</a:t>
            </a:r>
            <a:endParaRPr lang="en-GB" dirty="0" smtClean="0"/>
          </a:p>
        </p:txBody>
      </p:sp>
      <p:sp>
        <p:nvSpPr>
          <p:cNvPr id="4" name="Slide Number Placeholder 3"/>
          <p:cNvSpPr>
            <a:spLocks noGrp="1"/>
          </p:cNvSpPr>
          <p:nvPr>
            <p:ph type="sldNum" sz="quarter" idx="10"/>
          </p:nvPr>
        </p:nvSpPr>
        <p:spPr/>
        <p:txBody>
          <a:bodyPr/>
          <a:lstStyle/>
          <a:p>
            <a:fld id="{5B1C0FE8-BAD1-4B95-A9CA-A74C8E9CE0CA}" type="slidenum">
              <a:rPr lang="en-GB" smtClean="0"/>
              <a:t>6</a:t>
            </a:fld>
            <a:endParaRPr lang="en-GB"/>
          </a:p>
        </p:txBody>
      </p:sp>
    </p:spTree>
    <p:extLst>
      <p:ext uri="{BB962C8B-B14F-4D97-AF65-F5344CB8AC3E}">
        <p14:creationId xmlns:p14="http://schemas.microsoft.com/office/powerpoint/2010/main" val="15625796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30D32A4-73C6-4A2F-A5F8-4A736566A21F}" type="datetimeFigureOut">
              <a:rPr lang="en-GB" smtClean="0"/>
              <a:t>06/07/2023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788DB3-6BC7-4DF6-B6FC-DAC5015FA588}" type="slidenum">
              <a:rPr lang="en-GB" smtClean="0"/>
              <a:t>‹#›</a:t>
            </a:fld>
            <a:endParaRPr lang="en-GB"/>
          </a:p>
        </p:txBody>
      </p:sp>
    </p:spTree>
    <p:extLst>
      <p:ext uri="{BB962C8B-B14F-4D97-AF65-F5344CB8AC3E}">
        <p14:creationId xmlns:p14="http://schemas.microsoft.com/office/powerpoint/2010/main" val="4327777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30D32A4-73C6-4A2F-A5F8-4A736566A21F}" type="datetimeFigureOut">
              <a:rPr lang="en-GB" smtClean="0"/>
              <a:t>06/07/2023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788DB3-6BC7-4DF6-B6FC-DAC5015FA588}" type="slidenum">
              <a:rPr lang="en-GB" smtClean="0"/>
              <a:t>‹#›</a:t>
            </a:fld>
            <a:endParaRPr lang="en-GB"/>
          </a:p>
        </p:txBody>
      </p:sp>
    </p:spTree>
    <p:extLst>
      <p:ext uri="{BB962C8B-B14F-4D97-AF65-F5344CB8AC3E}">
        <p14:creationId xmlns:p14="http://schemas.microsoft.com/office/powerpoint/2010/main" val="23828587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30D32A4-73C6-4A2F-A5F8-4A736566A21F}" type="datetimeFigureOut">
              <a:rPr lang="en-GB" smtClean="0"/>
              <a:t>06/07/2023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788DB3-6BC7-4DF6-B6FC-DAC5015FA588}" type="slidenum">
              <a:rPr lang="en-GB" smtClean="0"/>
              <a:t>‹#›</a:t>
            </a:fld>
            <a:endParaRPr lang="en-GB"/>
          </a:p>
        </p:txBody>
      </p:sp>
    </p:spTree>
    <p:extLst>
      <p:ext uri="{BB962C8B-B14F-4D97-AF65-F5344CB8AC3E}">
        <p14:creationId xmlns:p14="http://schemas.microsoft.com/office/powerpoint/2010/main" val="30618706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30D32A4-73C6-4A2F-A5F8-4A736566A21F}" type="datetimeFigureOut">
              <a:rPr lang="en-GB" smtClean="0"/>
              <a:t>06/07/2023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9788DB3-6BC7-4DF6-B6FC-DAC5015FA588}" type="slidenum">
              <a:rPr lang="en-GB" smtClean="0"/>
              <a:t>‹#›</a:t>
            </a:fld>
            <a:endParaRPr lang="en-GB"/>
          </a:p>
        </p:txBody>
      </p:sp>
    </p:spTree>
    <p:extLst>
      <p:ext uri="{BB962C8B-B14F-4D97-AF65-F5344CB8AC3E}">
        <p14:creationId xmlns:p14="http://schemas.microsoft.com/office/powerpoint/2010/main" val="26023109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30D32A4-73C6-4A2F-A5F8-4A736566A21F}" type="datetimeFigureOut">
              <a:rPr lang="en-GB" smtClean="0"/>
              <a:t>06/07/2023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9788DB3-6BC7-4DF6-B6FC-DAC5015FA588}" type="slidenum">
              <a:rPr lang="en-GB" smtClean="0"/>
              <a:t>‹#›</a:t>
            </a:fld>
            <a:endParaRPr lang="en-GB"/>
          </a:p>
        </p:txBody>
      </p:sp>
    </p:spTree>
    <p:extLst>
      <p:ext uri="{BB962C8B-B14F-4D97-AF65-F5344CB8AC3E}">
        <p14:creationId xmlns:p14="http://schemas.microsoft.com/office/powerpoint/2010/main" val="3978796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30D32A4-73C6-4A2F-A5F8-4A736566A21F}" type="datetimeFigureOut">
              <a:rPr lang="en-GB" smtClean="0"/>
              <a:t>06/07/2023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9788DB3-6BC7-4DF6-B6FC-DAC5015FA588}" type="slidenum">
              <a:rPr lang="en-GB" smtClean="0"/>
              <a:t>‹#›</a:t>
            </a:fld>
            <a:endParaRPr lang="en-GB"/>
          </a:p>
        </p:txBody>
      </p:sp>
    </p:spTree>
    <p:extLst>
      <p:ext uri="{BB962C8B-B14F-4D97-AF65-F5344CB8AC3E}">
        <p14:creationId xmlns:p14="http://schemas.microsoft.com/office/powerpoint/2010/main" val="3814411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0D32A4-73C6-4A2F-A5F8-4A736566A21F}" type="datetimeFigureOut">
              <a:rPr lang="en-GB" smtClean="0"/>
              <a:t>06/07/2023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9788DB3-6BC7-4DF6-B6FC-DAC5015FA588}" type="slidenum">
              <a:rPr lang="en-GB" smtClean="0"/>
              <a:t>‹#›</a:t>
            </a:fld>
            <a:endParaRPr lang="en-GB"/>
          </a:p>
        </p:txBody>
      </p:sp>
    </p:spTree>
    <p:extLst>
      <p:ext uri="{BB962C8B-B14F-4D97-AF65-F5344CB8AC3E}">
        <p14:creationId xmlns:p14="http://schemas.microsoft.com/office/powerpoint/2010/main" val="13220039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30D32A4-73C6-4A2F-A5F8-4A736566A21F}" type="datetimeFigureOut">
              <a:rPr lang="en-GB" smtClean="0"/>
              <a:t>06/07/2023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9788DB3-6BC7-4DF6-B6FC-DAC5015FA588}" type="slidenum">
              <a:rPr lang="en-GB" smtClean="0"/>
              <a:t>‹#›</a:t>
            </a:fld>
            <a:endParaRPr lang="en-GB"/>
          </a:p>
        </p:txBody>
      </p:sp>
    </p:spTree>
    <p:extLst>
      <p:ext uri="{BB962C8B-B14F-4D97-AF65-F5344CB8AC3E}">
        <p14:creationId xmlns:p14="http://schemas.microsoft.com/office/powerpoint/2010/main" val="2175635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30D32A4-73C6-4A2F-A5F8-4A736566A21F}" type="datetimeFigureOut">
              <a:rPr lang="en-GB" smtClean="0"/>
              <a:t>06/07/2023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9788DB3-6BC7-4DF6-B6FC-DAC5015FA588}" type="slidenum">
              <a:rPr lang="en-GB" smtClean="0"/>
              <a:t>‹#›</a:t>
            </a:fld>
            <a:endParaRPr lang="en-GB"/>
          </a:p>
        </p:txBody>
      </p:sp>
    </p:spTree>
    <p:extLst>
      <p:ext uri="{BB962C8B-B14F-4D97-AF65-F5344CB8AC3E}">
        <p14:creationId xmlns:p14="http://schemas.microsoft.com/office/powerpoint/2010/main" val="32958127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30D32A4-73C6-4A2F-A5F8-4A736566A21F}" type="datetimeFigureOut">
              <a:rPr lang="en-GB" smtClean="0"/>
              <a:t>06/07/2023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788DB3-6BC7-4DF6-B6FC-DAC5015FA588}" type="slidenum">
              <a:rPr lang="en-GB" smtClean="0"/>
              <a:t>‹#›</a:t>
            </a:fld>
            <a:endParaRPr lang="en-GB"/>
          </a:p>
        </p:txBody>
      </p:sp>
    </p:spTree>
    <p:extLst>
      <p:ext uri="{BB962C8B-B14F-4D97-AF65-F5344CB8AC3E}">
        <p14:creationId xmlns:p14="http://schemas.microsoft.com/office/powerpoint/2010/main" val="30157217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30D32A4-73C6-4A2F-A5F8-4A736566A21F}" type="datetimeFigureOut">
              <a:rPr lang="en-GB" smtClean="0"/>
              <a:t>06/07/2023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788DB3-6BC7-4DF6-B6FC-DAC5015FA588}" type="slidenum">
              <a:rPr lang="en-GB" smtClean="0"/>
              <a:t>‹#›</a:t>
            </a:fld>
            <a:endParaRPr lang="en-GB"/>
          </a:p>
        </p:txBody>
      </p:sp>
    </p:spTree>
    <p:extLst>
      <p:ext uri="{BB962C8B-B14F-4D97-AF65-F5344CB8AC3E}">
        <p14:creationId xmlns:p14="http://schemas.microsoft.com/office/powerpoint/2010/main" val="41215671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78000" r="-78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0D32A4-73C6-4A2F-A5F8-4A736566A21F}" type="datetimeFigureOut">
              <a:rPr lang="en-GB" smtClean="0"/>
              <a:t>06/07/2023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788DB3-6BC7-4DF6-B6FC-DAC5015FA588}" type="slidenum">
              <a:rPr lang="en-GB" smtClean="0"/>
              <a:t>‹#›</a:t>
            </a:fld>
            <a:endParaRPr lang="en-GB"/>
          </a:p>
        </p:txBody>
      </p:sp>
    </p:spTree>
    <p:extLst>
      <p:ext uri="{BB962C8B-B14F-4D97-AF65-F5344CB8AC3E}">
        <p14:creationId xmlns:p14="http://schemas.microsoft.com/office/powerpoint/2010/main" val="3630255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hyperlink" Target="https://www.bbowt.org.uk/wildlife-gardening-video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Endangered Animals Day </a:t>
            </a:r>
            <a:endParaRPr lang="en-GB" dirty="0"/>
          </a:p>
        </p:txBody>
      </p:sp>
      <p:sp>
        <p:nvSpPr>
          <p:cNvPr id="3" name="Subtitle 2"/>
          <p:cNvSpPr>
            <a:spLocks noGrp="1"/>
          </p:cNvSpPr>
          <p:nvPr>
            <p:ph type="subTitle" idx="1"/>
          </p:nvPr>
        </p:nvSpPr>
        <p:spPr/>
        <p:txBody>
          <a:bodyPr/>
          <a:lstStyle/>
          <a:p>
            <a:endParaRPr lang="en-GB" dirty="0"/>
          </a:p>
        </p:txBody>
      </p:sp>
      <p:pic>
        <p:nvPicPr>
          <p:cNvPr id="4" name="Picture 3"/>
          <p:cNvPicPr>
            <a:picLocks noChangeAspect="1"/>
          </p:cNvPicPr>
          <p:nvPr/>
        </p:nvPicPr>
        <p:blipFill>
          <a:blip r:embed="rId3"/>
          <a:stretch>
            <a:fillRect/>
          </a:stretch>
        </p:blipFill>
        <p:spPr>
          <a:xfrm>
            <a:off x="121366" y="152706"/>
            <a:ext cx="4411059" cy="1470353"/>
          </a:xfrm>
          <a:prstGeom prst="rect">
            <a:avLst/>
          </a:prstGeom>
        </p:spPr>
      </p:pic>
    </p:spTree>
    <p:extLst>
      <p:ext uri="{BB962C8B-B14F-4D97-AF65-F5344CB8AC3E}">
        <p14:creationId xmlns:p14="http://schemas.microsoft.com/office/powerpoint/2010/main" val="3124469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41032" y="221533"/>
            <a:ext cx="3257550" cy="1085850"/>
          </a:xfrm>
          <a:prstGeom prst="rect">
            <a:avLst/>
          </a:prstGeom>
        </p:spPr>
      </p:pic>
      <p:sp>
        <p:nvSpPr>
          <p:cNvPr id="5" name="Rectangle 4"/>
          <p:cNvSpPr/>
          <p:nvPr/>
        </p:nvSpPr>
        <p:spPr>
          <a:xfrm>
            <a:off x="543204" y="1917184"/>
            <a:ext cx="237566" cy="369332"/>
          </a:xfrm>
          <a:prstGeom prst="rect">
            <a:avLst/>
          </a:prstGeom>
        </p:spPr>
        <p:txBody>
          <a:bodyPr wrap="none">
            <a:spAutoFit/>
          </a:bodyPr>
          <a:lstStyle/>
          <a:p>
            <a:r>
              <a:rPr lang="en-GB" dirty="0" smtClean="0"/>
              <a:t> </a:t>
            </a:r>
            <a:endParaRPr lang="en-GB" dirty="0"/>
          </a:p>
        </p:txBody>
      </p:sp>
      <p:sp>
        <p:nvSpPr>
          <p:cNvPr id="8" name="Rectangle 7"/>
          <p:cNvSpPr/>
          <p:nvPr/>
        </p:nvSpPr>
        <p:spPr>
          <a:xfrm>
            <a:off x="1238312" y="2442964"/>
            <a:ext cx="9064213" cy="923330"/>
          </a:xfrm>
          <a:prstGeom prst="rect">
            <a:avLst/>
          </a:prstGeom>
        </p:spPr>
        <p:txBody>
          <a:bodyPr wrap="none">
            <a:spAutoFit/>
          </a:bodyPr>
          <a:lstStyle/>
          <a:p>
            <a:r>
              <a:rPr lang="en-GB" sz="5400" dirty="0"/>
              <a:t>What’s an endangered animal? </a:t>
            </a:r>
          </a:p>
        </p:txBody>
      </p:sp>
    </p:spTree>
    <p:extLst>
      <p:ext uri="{BB962C8B-B14F-4D97-AF65-F5344CB8AC3E}">
        <p14:creationId xmlns:p14="http://schemas.microsoft.com/office/powerpoint/2010/main" val="22985100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17171" y="193167"/>
            <a:ext cx="8915399" cy="4127373"/>
          </a:xfrm>
          <a:prstGeom prst="rect">
            <a:avLst/>
          </a:prstGeom>
        </p:spPr>
      </p:pic>
      <p:pic>
        <p:nvPicPr>
          <p:cNvPr id="4" name="Picture 3"/>
          <p:cNvPicPr>
            <a:picLocks noChangeAspect="1"/>
          </p:cNvPicPr>
          <p:nvPr/>
        </p:nvPicPr>
        <p:blipFill>
          <a:blip r:embed="rId4"/>
          <a:stretch>
            <a:fillRect/>
          </a:stretch>
        </p:blipFill>
        <p:spPr>
          <a:xfrm>
            <a:off x="6092190" y="2737999"/>
            <a:ext cx="6099810" cy="3884733"/>
          </a:xfrm>
          <a:prstGeom prst="rect">
            <a:avLst/>
          </a:prstGeom>
        </p:spPr>
      </p:pic>
    </p:spTree>
    <p:extLst>
      <p:ext uri="{BB962C8B-B14F-4D97-AF65-F5344CB8AC3E}">
        <p14:creationId xmlns:p14="http://schemas.microsoft.com/office/powerpoint/2010/main" val="2978469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What else are we doing to help? </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5279097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What can you do to help? </a:t>
            </a:r>
            <a:endParaRPr lang="en-GB" dirty="0"/>
          </a:p>
        </p:txBody>
      </p:sp>
      <p:sp>
        <p:nvSpPr>
          <p:cNvPr id="3" name="Subtitle 2"/>
          <p:cNvSpPr>
            <a:spLocks noGrp="1"/>
          </p:cNvSpPr>
          <p:nvPr>
            <p:ph type="subTitle" idx="1"/>
          </p:nvPr>
        </p:nvSpPr>
        <p:spPr>
          <a:xfrm>
            <a:off x="1524000" y="3511551"/>
            <a:ext cx="9144000" cy="1655762"/>
          </a:xfrm>
        </p:spPr>
        <p:txBody>
          <a:bodyPr/>
          <a:lstStyle/>
          <a:p>
            <a:endParaRPr lang="en-GB"/>
          </a:p>
        </p:txBody>
      </p:sp>
      <p:pic>
        <p:nvPicPr>
          <p:cNvPr id="4" name="Picture 3"/>
          <p:cNvPicPr>
            <a:picLocks noChangeAspect="1"/>
          </p:cNvPicPr>
          <p:nvPr/>
        </p:nvPicPr>
        <p:blipFill>
          <a:blip r:embed="rId3"/>
          <a:stretch>
            <a:fillRect/>
          </a:stretch>
        </p:blipFill>
        <p:spPr>
          <a:xfrm>
            <a:off x="6249353" y="332142"/>
            <a:ext cx="3523297" cy="2177933"/>
          </a:xfrm>
          <a:prstGeom prst="rect">
            <a:avLst/>
          </a:prstGeom>
        </p:spPr>
      </p:pic>
    </p:spTree>
    <p:extLst>
      <p:ext uri="{BB962C8B-B14F-4D97-AF65-F5344CB8AC3E}">
        <p14:creationId xmlns:p14="http://schemas.microsoft.com/office/powerpoint/2010/main" val="33984848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26683" y="91927"/>
            <a:ext cx="4959667" cy="6721551"/>
          </a:xfrm>
          <a:prstGeom prst="rect">
            <a:avLst/>
          </a:prstGeom>
        </p:spPr>
      </p:pic>
      <p:sp>
        <p:nvSpPr>
          <p:cNvPr id="3" name="Rectangle 2"/>
          <p:cNvSpPr/>
          <p:nvPr/>
        </p:nvSpPr>
        <p:spPr>
          <a:xfrm>
            <a:off x="5507543" y="2695694"/>
            <a:ext cx="5154553" cy="646331"/>
          </a:xfrm>
          <a:prstGeom prst="rect">
            <a:avLst/>
          </a:prstGeom>
        </p:spPr>
        <p:txBody>
          <a:bodyPr wrap="none">
            <a:spAutoFit/>
          </a:bodyPr>
          <a:lstStyle/>
          <a:p>
            <a:r>
              <a:rPr lang="en-GB" dirty="0" smtClean="0">
                <a:hlinkClick r:id="rId4"/>
              </a:rPr>
              <a:t>https://www.bbowt.org.uk/wildlife-gardening-videos</a:t>
            </a:r>
            <a:endParaRPr lang="en-GB" dirty="0" smtClean="0"/>
          </a:p>
          <a:p>
            <a:endParaRPr lang="en-GB" dirty="0"/>
          </a:p>
        </p:txBody>
      </p:sp>
    </p:spTree>
    <p:extLst>
      <p:ext uri="{BB962C8B-B14F-4D97-AF65-F5344CB8AC3E}">
        <p14:creationId xmlns:p14="http://schemas.microsoft.com/office/powerpoint/2010/main" val="426881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TotalTime>
  <Words>561</Words>
  <Application>Microsoft Office PowerPoint</Application>
  <PresentationFormat>Widescreen</PresentationFormat>
  <Paragraphs>66</Paragraphs>
  <Slides>6</Slides>
  <Notes>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Endangered Animals Day </vt:lpstr>
      <vt:lpstr>PowerPoint Presentation</vt:lpstr>
      <vt:lpstr>PowerPoint Presentation</vt:lpstr>
      <vt:lpstr>What else are we doing to help? </vt:lpstr>
      <vt:lpstr>What can you do to help? </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Endangered Animals Day</dc:title>
  <dc:creator>Jane Fowler-Marsh</dc:creator>
  <cp:lastModifiedBy>Jane Fowler-Marsh</cp:lastModifiedBy>
  <cp:revision>7</cp:revision>
  <dcterms:created xsi:type="dcterms:W3CDTF">2023-07-06T12:11:48Z</dcterms:created>
  <dcterms:modified xsi:type="dcterms:W3CDTF">2023-07-06T12:59:09Z</dcterms:modified>
</cp:coreProperties>
</file>